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96" r:id="rId3"/>
    <p:sldId id="295" r:id="rId4"/>
    <p:sldId id="291" r:id="rId5"/>
    <p:sldId id="294" r:id="rId6"/>
    <p:sldId id="285" r:id="rId7"/>
    <p:sldId id="278" r:id="rId8"/>
    <p:sldId id="28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ce Yocum" initials="BY" lastIdx="1" clrIdx="0">
    <p:extLst>
      <p:ext uri="{19B8F6BF-5375-455C-9EA6-DF929625EA0E}">
        <p15:presenceInfo xmlns:p15="http://schemas.microsoft.com/office/powerpoint/2012/main" userId="779c81b44ac8ee0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8E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77076" autoAdjust="0"/>
  </p:normalViewPr>
  <p:slideViewPr>
    <p:cSldViewPr snapToGrid="0">
      <p:cViewPr varScale="1">
        <p:scale>
          <a:sx n="88" d="100"/>
          <a:sy n="88" d="100"/>
        </p:scale>
        <p:origin x="147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592D8F-874B-4E3C-917A-F158B4F80810}" type="datetimeFigureOut">
              <a:rPr lang="en-US" smtClean="0"/>
              <a:t>4/2/2024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A5A3DE-2C70-499E-98C6-60801D3B9E77}" type="slidenum">
              <a:rPr lang="en-US" smtClean="0"/>
              <a:t>‹#›</a:t>
            </a:fld>
            <a:endParaRPr lang="en-US"/>
          </a:p>
        </p:txBody>
      </p:sp>
    </p:spTree>
    <p:extLst>
      <p:ext uri="{BB962C8B-B14F-4D97-AF65-F5344CB8AC3E}">
        <p14:creationId xmlns:p14="http://schemas.microsoft.com/office/powerpoint/2010/main" val="362633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5A3DE-2C70-499E-98C6-60801D3B9E77}" type="slidenum">
              <a:rPr lang="en-US" smtClean="0"/>
              <a:t>1</a:t>
            </a:fld>
            <a:endParaRPr lang="en-US"/>
          </a:p>
        </p:txBody>
      </p:sp>
    </p:spTree>
    <p:extLst>
      <p:ext uri="{BB962C8B-B14F-4D97-AF65-F5344CB8AC3E}">
        <p14:creationId xmlns:p14="http://schemas.microsoft.com/office/powerpoint/2010/main" val="3005180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A5A3DE-2C70-499E-98C6-60801D3B9E7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6983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5A3DE-2C70-499E-98C6-60801D3B9E77}" type="slidenum">
              <a:rPr lang="en-US" smtClean="0"/>
              <a:t>3</a:t>
            </a:fld>
            <a:endParaRPr lang="en-US"/>
          </a:p>
        </p:txBody>
      </p:sp>
    </p:spTree>
    <p:extLst>
      <p:ext uri="{BB962C8B-B14F-4D97-AF65-F5344CB8AC3E}">
        <p14:creationId xmlns:p14="http://schemas.microsoft.com/office/powerpoint/2010/main" val="2902787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5A3DE-2C70-499E-98C6-60801D3B9E77}" type="slidenum">
              <a:rPr lang="en-US" smtClean="0"/>
              <a:t>4</a:t>
            </a:fld>
            <a:endParaRPr lang="en-US"/>
          </a:p>
        </p:txBody>
      </p:sp>
    </p:spTree>
    <p:extLst>
      <p:ext uri="{BB962C8B-B14F-4D97-AF65-F5344CB8AC3E}">
        <p14:creationId xmlns:p14="http://schemas.microsoft.com/office/powerpoint/2010/main" val="3555151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A5A3DE-2C70-499E-98C6-60801D3B9E7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0411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0" marR="0" lvl="3" indent="0">
              <a:lnSpc>
                <a:spcPct val="107000"/>
              </a:lnSpc>
              <a:spcBef>
                <a:spcPts val="0"/>
              </a:spcBef>
              <a:spcAft>
                <a:spcPts val="0"/>
              </a:spcAft>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8A5A3DE-2C70-499E-98C6-60801D3B9E77}" type="slidenum">
              <a:rPr lang="en-US" smtClean="0"/>
              <a:t>6</a:t>
            </a:fld>
            <a:endParaRPr lang="en-US"/>
          </a:p>
        </p:txBody>
      </p:sp>
    </p:spTree>
    <p:extLst>
      <p:ext uri="{BB962C8B-B14F-4D97-AF65-F5344CB8AC3E}">
        <p14:creationId xmlns:p14="http://schemas.microsoft.com/office/powerpoint/2010/main" val="3532601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5A3DE-2C70-499E-98C6-60801D3B9E77}" type="slidenum">
              <a:rPr lang="en-US" smtClean="0"/>
              <a:t>7</a:t>
            </a:fld>
            <a:endParaRPr lang="en-US"/>
          </a:p>
        </p:txBody>
      </p:sp>
    </p:spTree>
    <p:extLst>
      <p:ext uri="{BB962C8B-B14F-4D97-AF65-F5344CB8AC3E}">
        <p14:creationId xmlns:p14="http://schemas.microsoft.com/office/powerpoint/2010/main" val="3116577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A5A3DE-2C70-499E-98C6-60801D3B9E77}" type="slidenum">
              <a:rPr lang="en-US" smtClean="0"/>
              <a:t>8</a:t>
            </a:fld>
            <a:endParaRPr lang="en-US"/>
          </a:p>
        </p:txBody>
      </p:sp>
    </p:spTree>
    <p:extLst>
      <p:ext uri="{BB962C8B-B14F-4D97-AF65-F5344CB8AC3E}">
        <p14:creationId xmlns:p14="http://schemas.microsoft.com/office/powerpoint/2010/main" val="771584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58494-5AB4-4C1C-B668-A298647B65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09D23C-9220-483F-AF37-2595AC6B6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0E86E6-5A78-4B8A-9ED7-E49CE5B92B67}"/>
              </a:ext>
            </a:extLst>
          </p:cNvPr>
          <p:cNvSpPr>
            <a:spLocks noGrp="1"/>
          </p:cNvSpPr>
          <p:nvPr>
            <p:ph type="dt" sz="half" idx="10"/>
          </p:nvPr>
        </p:nvSpPr>
        <p:spPr/>
        <p:txBody>
          <a:bodyPr/>
          <a:lstStyle/>
          <a:p>
            <a:fld id="{34485D21-9A4D-4FDD-A234-DD95FD418B34}" type="datetimeFigureOut">
              <a:rPr lang="en-US" smtClean="0"/>
              <a:t>4/2/2024</a:t>
            </a:fld>
            <a:endParaRPr lang="en-US"/>
          </a:p>
        </p:txBody>
      </p:sp>
      <p:sp>
        <p:nvSpPr>
          <p:cNvPr id="5" name="Footer Placeholder 4">
            <a:extLst>
              <a:ext uri="{FF2B5EF4-FFF2-40B4-BE49-F238E27FC236}">
                <a16:creationId xmlns:a16="http://schemas.microsoft.com/office/drawing/2014/main" id="{F67F43C1-8849-4267-B240-86F20219DB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02ADAE-231A-4038-A0A5-681BBF53A3C2}"/>
              </a:ext>
            </a:extLst>
          </p:cNvPr>
          <p:cNvSpPr>
            <a:spLocks noGrp="1"/>
          </p:cNvSpPr>
          <p:nvPr>
            <p:ph type="sldNum" sz="quarter" idx="12"/>
          </p:nvPr>
        </p:nvSpPr>
        <p:spPr/>
        <p:txBody>
          <a:bodyPr/>
          <a:lstStyle/>
          <a:p>
            <a:fld id="{902D381E-BD43-4778-85D9-4CA49B871239}" type="slidenum">
              <a:rPr lang="en-US" smtClean="0"/>
              <a:t>‹#›</a:t>
            </a:fld>
            <a:endParaRPr lang="en-US"/>
          </a:p>
        </p:txBody>
      </p:sp>
    </p:spTree>
    <p:extLst>
      <p:ext uri="{BB962C8B-B14F-4D97-AF65-F5344CB8AC3E}">
        <p14:creationId xmlns:p14="http://schemas.microsoft.com/office/powerpoint/2010/main" val="2265569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96B61-609B-41FD-8E51-D574D9BDA3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5080BA-D8B7-498F-A41B-7B304A6E49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0C313F-3351-412F-ABAD-79FAC08B5482}"/>
              </a:ext>
            </a:extLst>
          </p:cNvPr>
          <p:cNvSpPr>
            <a:spLocks noGrp="1"/>
          </p:cNvSpPr>
          <p:nvPr>
            <p:ph type="dt" sz="half" idx="10"/>
          </p:nvPr>
        </p:nvSpPr>
        <p:spPr/>
        <p:txBody>
          <a:bodyPr/>
          <a:lstStyle/>
          <a:p>
            <a:fld id="{34485D21-9A4D-4FDD-A234-DD95FD418B34}" type="datetimeFigureOut">
              <a:rPr lang="en-US" smtClean="0"/>
              <a:t>4/2/2024</a:t>
            </a:fld>
            <a:endParaRPr lang="en-US"/>
          </a:p>
        </p:txBody>
      </p:sp>
      <p:sp>
        <p:nvSpPr>
          <p:cNvPr id="5" name="Footer Placeholder 4">
            <a:extLst>
              <a:ext uri="{FF2B5EF4-FFF2-40B4-BE49-F238E27FC236}">
                <a16:creationId xmlns:a16="http://schemas.microsoft.com/office/drawing/2014/main" id="{3D0C5E5D-2CC5-480B-99AA-A13BD139F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2E17BE-7E9E-4E62-A9EF-7D0F07BF707B}"/>
              </a:ext>
            </a:extLst>
          </p:cNvPr>
          <p:cNvSpPr>
            <a:spLocks noGrp="1"/>
          </p:cNvSpPr>
          <p:nvPr>
            <p:ph type="sldNum" sz="quarter" idx="12"/>
          </p:nvPr>
        </p:nvSpPr>
        <p:spPr/>
        <p:txBody>
          <a:bodyPr/>
          <a:lstStyle/>
          <a:p>
            <a:fld id="{902D381E-BD43-4778-85D9-4CA49B871239}" type="slidenum">
              <a:rPr lang="en-US" smtClean="0"/>
              <a:t>‹#›</a:t>
            </a:fld>
            <a:endParaRPr lang="en-US"/>
          </a:p>
        </p:txBody>
      </p:sp>
    </p:spTree>
    <p:extLst>
      <p:ext uri="{BB962C8B-B14F-4D97-AF65-F5344CB8AC3E}">
        <p14:creationId xmlns:p14="http://schemas.microsoft.com/office/powerpoint/2010/main" val="2156911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F263E6-2BC7-4CC8-9ACE-D090868ECB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9EC14B-9646-40DE-B487-16FB64BE12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70FC40-3D34-4DC6-A9E1-CF4458E65D0C}"/>
              </a:ext>
            </a:extLst>
          </p:cNvPr>
          <p:cNvSpPr>
            <a:spLocks noGrp="1"/>
          </p:cNvSpPr>
          <p:nvPr>
            <p:ph type="dt" sz="half" idx="10"/>
          </p:nvPr>
        </p:nvSpPr>
        <p:spPr/>
        <p:txBody>
          <a:bodyPr/>
          <a:lstStyle/>
          <a:p>
            <a:fld id="{34485D21-9A4D-4FDD-A234-DD95FD418B34}" type="datetimeFigureOut">
              <a:rPr lang="en-US" smtClean="0"/>
              <a:t>4/2/2024</a:t>
            </a:fld>
            <a:endParaRPr lang="en-US"/>
          </a:p>
        </p:txBody>
      </p:sp>
      <p:sp>
        <p:nvSpPr>
          <p:cNvPr id="5" name="Footer Placeholder 4">
            <a:extLst>
              <a:ext uri="{FF2B5EF4-FFF2-40B4-BE49-F238E27FC236}">
                <a16:creationId xmlns:a16="http://schemas.microsoft.com/office/drawing/2014/main" id="{E843881F-FF36-4EBB-8410-EFE12E1434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0E64BA-9AC3-434A-BA2D-8AFB2B44D171}"/>
              </a:ext>
            </a:extLst>
          </p:cNvPr>
          <p:cNvSpPr>
            <a:spLocks noGrp="1"/>
          </p:cNvSpPr>
          <p:nvPr>
            <p:ph type="sldNum" sz="quarter" idx="12"/>
          </p:nvPr>
        </p:nvSpPr>
        <p:spPr/>
        <p:txBody>
          <a:bodyPr/>
          <a:lstStyle/>
          <a:p>
            <a:fld id="{902D381E-BD43-4778-85D9-4CA49B871239}" type="slidenum">
              <a:rPr lang="en-US" smtClean="0"/>
              <a:t>‹#›</a:t>
            </a:fld>
            <a:endParaRPr lang="en-US"/>
          </a:p>
        </p:txBody>
      </p:sp>
    </p:spTree>
    <p:extLst>
      <p:ext uri="{BB962C8B-B14F-4D97-AF65-F5344CB8AC3E}">
        <p14:creationId xmlns:p14="http://schemas.microsoft.com/office/powerpoint/2010/main" val="407883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0B24-2857-4AB5-A82B-83A02E9D9D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C467AF-08BB-4FB1-814B-4F9CC3E1E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0E4371-4666-4C77-8BFB-009F7D7A51D7}"/>
              </a:ext>
            </a:extLst>
          </p:cNvPr>
          <p:cNvSpPr>
            <a:spLocks noGrp="1"/>
          </p:cNvSpPr>
          <p:nvPr>
            <p:ph type="dt" sz="half" idx="10"/>
          </p:nvPr>
        </p:nvSpPr>
        <p:spPr/>
        <p:txBody>
          <a:bodyPr/>
          <a:lstStyle/>
          <a:p>
            <a:fld id="{34485D21-9A4D-4FDD-A234-DD95FD418B34}" type="datetimeFigureOut">
              <a:rPr lang="en-US" smtClean="0"/>
              <a:t>4/2/2024</a:t>
            </a:fld>
            <a:endParaRPr lang="en-US"/>
          </a:p>
        </p:txBody>
      </p:sp>
      <p:sp>
        <p:nvSpPr>
          <p:cNvPr id="5" name="Footer Placeholder 4">
            <a:extLst>
              <a:ext uri="{FF2B5EF4-FFF2-40B4-BE49-F238E27FC236}">
                <a16:creationId xmlns:a16="http://schemas.microsoft.com/office/drawing/2014/main" id="{84719ACC-EAAE-42D9-83E6-C5508B379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409964-2F34-4F3C-9E1F-28D908DBC87C}"/>
              </a:ext>
            </a:extLst>
          </p:cNvPr>
          <p:cNvSpPr>
            <a:spLocks noGrp="1"/>
          </p:cNvSpPr>
          <p:nvPr>
            <p:ph type="sldNum" sz="quarter" idx="12"/>
          </p:nvPr>
        </p:nvSpPr>
        <p:spPr/>
        <p:txBody>
          <a:bodyPr/>
          <a:lstStyle/>
          <a:p>
            <a:fld id="{902D381E-BD43-4778-85D9-4CA49B871239}" type="slidenum">
              <a:rPr lang="en-US" smtClean="0"/>
              <a:t>‹#›</a:t>
            </a:fld>
            <a:endParaRPr lang="en-US"/>
          </a:p>
        </p:txBody>
      </p:sp>
    </p:spTree>
    <p:extLst>
      <p:ext uri="{BB962C8B-B14F-4D97-AF65-F5344CB8AC3E}">
        <p14:creationId xmlns:p14="http://schemas.microsoft.com/office/powerpoint/2010/main" val="1139787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43FE6-150C-4884-9994-71127DA0FC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0D84AC-9779-44B9-BC8D-BEB4D6D41F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7406A5-82EB-432D-A13C-ADC421E5E70C}"/>
              </a:ext>
            </a:extLst>
          </p:cNvPr>
          <p:cNvSpPr>
            <a:spLocks noGrp="1"/>
          </p:cNvSpPr>
          <p:nvPr>
            <p:ph type="dt" sz="half" idx="10"/>
          </p:nvPr>
        </p:nvSpPr>
        <p:spPr/>
        <p:txBody>
          <a:bodyPr/>
          <a:lstStyle/>
          <a:p>
            <a:fld id="{34485D21-9A4D-4FDD-A234-DD95FD418B34}" type="datetimeFigureOut">
              <a:rPr lang="en-US" smtClean="0"/>
              <a:t>4/2/2024</a:t>
            </a:fld>
            <a:endParaRPr lang="en-US"/>
          </a:p>
        </p:txBody>
      </p:sp>
      <p:sp>
        <p:nvSpPr>
          <p:cNvPr id="5" name="Footer Placeholder 4">
            <a:extLst>
              <a:ext uri="{FF2B5EF4-FFF2-40B4-BE49-F238E27FC236}">
                <a16:creationId xmlns:a16="http://schemas.microsoft.com/office/drawing/2014/main" id="{54B90C2B-D063-47DA-8C46-0723D7556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23DBC-0CD6-4424-B091-79646275E92B}"/>
              </a:ext>
            </a:extLst>
          </p:cNvPr>
          <p:cNvSpPr>
            <a:spLocks noGrp="1"/>
          </p:cNvSpPr>
          <p:nvPr>
            <p:ph type="sldNum" sz="quarter" idx="12"/>
          </p:nvPr>
        </p:nvSpPr>
        <p:spPr/>
        <p:txBody>
          <a:bodyPr/>
          <a:lstStyle/>
          <a:p>
            <a:fld id="{902D381E-BD43-4778-85D9-4CA49B871239}" type="slidenum">
              <a:rPr lang="en-US" smtClean="0"/>
              <a:t>‹#›</a:t>
            </a:fld>
            <a:endParaRPr lang="en-US"/>
          </a:p>
        </p:txBody>
      </p:sp>
    </p:spTree>
    <p:extLst>
      <p:ext uri="{BB962C8B-B14F-4D97-AF65-F5344CB8AC3E}">
        <p14:creationId xmlns:p14="http://schemas.microsoft.com/office/powerpoint/2010/main" val="60327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871EA-D3A9-4AA9-8D65-46BF74808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49FEA9-0981-4D25-B6F5-4F71E960DC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4E1B16-CB5D-43EB-B539-988B50DB16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64C05F-964D-4B0C-BEA9-0EDB67FA0FA0}"/>
              </a:ext>
            </a:extLst>
          </p:cNvPr>
          <p:cNvSpPr>
            <a:spLocks noGrp="1"/>
          </p:cNvSpPr>
          <p:nvPr>
            <p:ph type="dt" sz="half" idx="10"/>
          </p:nvPr>
        </p:nvSpPr>
        <p:spPr/>
        <p:txBody>
          <a:bodyPr/>
          <a:lstStyle/>
          <a:p>
            <a:fld id="{34485D21-9A4D-4FDD-A234-DD95FD418B34}" type="datetimeFigureOut">
              <a:rPr lang="en-US" smtClean="0"/>
              <a:t>4/2/2024</a:t>
            </a:fld>
            <a:endParaRPr lang="en-US"/>
          </a:p>
        </p:txBody>
      </p:sp>
      <p:sp>
        <p:nvSpPr>
          <p:cNvPr id="6" name="Footer Placeholder 5">
            <a:extLst>
              <a:ext uri="{FF2B5EF4-FFF2-40B4-BE49-F238E27FC236}">
                <a16:creationId xmlns:a16="http://schemas.microsoft.com/office/drawing/2014/main" id="{062F38FB-2BB4-43C7-B889-36334BB2AE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54FD2D-BB44-4586-BD3C-1C80DA97EEFA}"/>
              </a:ext>
            </a:extLst>
          </p:cNvPr>
          <p:cNvSpPr>
            <a:spLocks noGrp="1"/>
          </p:cNvSpPr>
          <p:nvPr>
            <p:ph type="sldNum" sz="quarter" idx="12"/>
          </p:nvPr>
        </p:nvSpPr>
        <p:spPr/>
        <p:txBody>
          <a:bodyPr/>
          <a:lstStyle/>
          <a:p>
            <a:fld id="{902D381E-BD43-4778-85D9-4CA49B871239}" type="slidenum">
              <a:rPr lang="en-US" smtClean="0"/>
              <a:t>‹#›</a:t>
            </a:fld>
            <a:endParaRPr lang="en-US"/>
          </a:p>
        </p:txBody>
      </p:sp>
    </p:spTree>
    <p:extLst>
      <p:ext uri="{BB962C8B-B14F-4D97-AF65-F5344CB8AC3E}">
        <p14:creationId xmlns:p14="http://schemas.microsoft.com/office/powerpoint/2010/main" val="1905304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E5F4A-D7ED-4A89-963F-1F54FD71A2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9F38A4-5BBC-4D0B-96EC-69790B61D0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8F508D-AFA3-4317-935C-9EA6EB17AD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4A05A9-F3E9-4420-9BA2-64821F8966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8BF6BA-E828-4F9F-A824-45D64669D4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7867B3-C713-4FE2-93D9-57B256AD7AC1}"/>
              </a:ext>
            </a:extLst>
          </p:cNvPr>
          <p:cNvSpPr>
            <a:spLocks noGrp="1"/>
          </p:cNvSpPr>
          <p:nvPr>
            <p:ph type="dt" sz="half" idx="10"/>
          </p:nvPr>
        </p:nvSpPr>
        <p:spPr/>
        <p:txBody>
          <a:bodyPr/>
          <a:lstStyle/>
          <a:p>
            <a:fld id="{34485D21-9A4D-4FDD-A234-DD95FD418B34}" type="datetimeFigureOut">
              <a:rPr lang="en-US" smtClean="0"/>
              <a:t>4/2/2024</a:t>
            </a:fld>
            <a:endParaRPr lang="en-US"/>
          </a:p>
        </p:txBody>
      </p:sp>
      <p:sp>
        <p:nvSpPr>
          <p:cNvPr id="8" name="Footer Placeholder 7">
            <a:extLst>
              <a:ext uri="{FF2B5EF4-FFF2-40B4-BE49-F238E27FC236}">
                <a16:creationId xmlns:a16="http://schemas.microsoft.com/office/drawing/2014/main" id="{A86449A1-5230-4448-8D9F-46CF3FD09E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958A4D-6382-480E-ABEF-E598E9735839}"/>
              </a:ext>
            </a:extLst>
          </p:cNvPr>
          <p:cNvSpPr>
            <a:spLocks noGrp="1"/>
          </p:cNvSpPr>
          <p:nvPr>
            <p:ph type="sldNum" sz="quarter" idx="12"/>
          </p:nvPr>
        </p:nvSpPr>
        <p:spPr/>
        <p:txBody>
          <a:bodyPr/>
          <a:lstStyle/>
          <a:p>
            <a:fld id="{902D381E-BD43-4778-85D9-4CA49B871239}" type="slidenum">
              <a:rPr lang="en-US" smtClean="0"/>
              <a:t>‹#›</a:t>
            </a:fld>
            <a:endParaRPr lang="en-US"/>
          </a:p>
        </p:txBody>
      </p:sp>
    </p:spTree>
    <p:extLst>
      <p:ext uri="{BB962C8B-B14F-4D97-AF65-F5344CB8AC3E}">
        <p14:creationId xmlns:p14="http://schemas.microsoft.com/office/powerpoint/2010/main" val="1995667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16426-C3E0-4D0B-BA25-6140F7596D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7654A5-1150-4A62-A9EC-BF5E528A644E}"/>
              </a:ext>
            </a:extLst>
          </p:cNvPr>
          <p:cNvSpPr>
            <a:spLocks noGrp="1"/>
          </p:cNvSpPr>
          <p:nvPr>
            <p:ph type="dt" sz="half" idx="10"/>
          </p:nvPr>
        </p:nvSpPr>
        <p:spPr/>
        <p:txBody>
          <a:bodyPr/>
          <a:lstStyle/>
          <a:p>
            <a:fld id="{34485D21-9A4D-4FDD-A234-DD95FD418B34}" type="datetimeFigureOut">
              <a:rPr lang="en-US" smtClean="0"/>
              <a:t>4/2/2024</a:t>
            </a:fld>
            <a:endParaRPr lang="en-US"/>
          </a:p>
        </p:txBody>
      </p:sp>
      <p:sp>
        <p:nvSpPr>
          <p:cNvPr id="4" name="Footer Placeholder 3">
            <a:extLst>
              <a:ext uri="{FF2B5EF4-FFF2-40B4-BE49-F238E27FC236}">
                <a16:creationId xmlns:a16="http://schemas.microsoft.com/office/drawing/2014/main" id="{5129AE38-5DCB-4AB6-9EF2-E1CFFD04FB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D8BA87-E30D-494A-888F-18DE278A73FD}"/>
              </a:ext>
            </a:extLst>
          </p:cNvPr>
          <p:cNvSpPr>
            <a:spLocks noGrp="1"/>
          </p:cNvSpPr>
          <p:nvPr>
            <p:ph type="sldNum" sz="quarter" idx="12"/>
          </p:nvPr>
        </p:nvSpPr>
        <p:spPr/>
        <p:txBody>
          <a:bodyPr/>
          <a:lstStyle/>
          <a:p>
            <a:fld id="{902D381E-BD43-4778-85D9-4CA49B871239}" type="slidenum">
              <a:rPr lang="en-US" smtClean="0"/>
              <a:t>‹#›</a:t>
            </a:fld>
            <a:endParaRPr lang="en-US"/>
          </a:p>
        </p:txBody>
      </p:sp>
    </p:spTree>
    <p:extLst>
      <p:ext uri="{BB962C8B-B14F-4D97-AF65-F5344CB8AC3E}">
        <p14:creationId xmlns:p14="http://schemas.microsoft.com/office/powerpoint/2010/main" val="3016971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AC8920-694E-4F53-B51F-1A16B3D20A5B}"/>
              </a:ext>
            </a:extLst>
          </p:cNvPr>
          <p:cNvSpPr>
            <a:spLocks noGrp="1"/>
          </p:cNvSpPr>
          <p:nvPr>
            <p:ph type="dt" sz="half" idx="10"/>
          </p:nvPr>
        </p:nvSpPr>
        <p:spPr/>
        <p:txBody>
          <a:bodyPr/>
          <a:lstStyle/>
          <a:p>
            <a:fld id="{34485D21-9A4D-4FDD-A234-DD95FD418B34}" type="datetimeFigureOut">
              <a:rPr lang="en-US" smtClean="0"/>
              <a:t>4/2/2024</a:t>
            </a:fld>
            <a:endParaRPr lang="en-US"/>
          </a:p>
        </p:txBody>
      </p:sp>
      <p:sp>
        <p:nvSpPr>
          <p:cNvPr id="3" name="Footer Placeholder 2">
            <a:extLst>
              <a:ext uri="{FF2B5EF4-FFF2-40B4-BE49-F238E27FC236}">
                <a16:creationId xmlns:a16="http://schemas.microsoft.com/office/drawing/2014/main" id="{FC3B7E3A-692C-40C7-A287-D990FD0486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B2868F-98C4-40A9-96E5-B32333216920}"/>
              </a:ext>
            </a:extLst>
          </p:cNvPr>
          <p:cNvSpPr>
            <a:spLocks noGrp="1"/>
          </p:cNvSpPr>
          <p:nvPr>
            <p:ph type="sldNum" sz="quarter" idx="12"/>
          </p:nvPr>
        </p:nvSpPr>
        <p:spPr/>
        <p:txBody>
          <a:bodyPr/>
          <a:lstStyle/>
          <a:p>
            <a:fld id="{902D381E-BD43-4778-85D9-4CA49B871239}" type="slidenum">
              <a:rPr lang="en-US" smtClean="0"/>
              <a:t>‹#›</a:t>
            </a:fld>
            <a:endParaRPr lang="en-US"/>
          </a:p>
        </p:txBody>
      </p:sp>
    </p:spTree>
    <p:extLst>
      <p:ext uri="{BB962C8B-B14F-4D97-AF65-F5344CB8AC3E}">
        <p14:creationId xmlns:p14="http://schemas.microsoft.com/office/powerpoint/2010/main" val="1921763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9F616-83F4-4821-A208-20FB3091DC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FBC052-FB53-4313-8B83-9D61B65902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7A70A0-38C3-444B-97F1-69851A40C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ABF0D1-E2EF-4635-826C-C8A6B48D85D7}"/>
              </a:ext>
            </a:extLst>
          </p:cNvPr>
          <p:cNvSpPr>
            <a:spLocks noGrp="1"/>
          </p:cNvSpPr>
          <p:nvPr>
            <p:ph type="dt" sz="half" idx="10"/>
          </p:nvPr>
        </p:nvSpPr>
        <p:spPr/>
        <p:txBody>
          <a:bodyPr/>
          <a:lstStyle/>
          <a:p>
            <a:fld id="{34485D21-9A4D-4FDD-A234-DD95FD418B34}" type="datetimeFigureOut">
              <a:rPr lang="en-US" smtClean="0"/>
              <a:t>4/2/2024</a:t>
            </a:fld>
            <a:endParaRPr lang="en-US"/>
          </a:p>
        </p:txBody>
      </p:sp>
      <p:sp>
        <p:nvSpPr>
          <p:cNvPr id="6" name="Footer Placeholder 5">
            <a:extLst>
              <a:ext uri="{FF2B5EF4-FFF2-40B4-BE49-F238E27FC236}">
                <a16:creationId xmlns:a16="http://schemas.microsoft.com/office/drawing/2014/main" id="{4D2A47C5-99B0-43C6-8250-E3D47E27EF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A9C85-C15D-4FBE-990A-2C2355F3E9FF}"/>
              </a:ext>
            </a:extLst>
          </p:cNvPr>
          <p:cNvSpPr>
            <a:spLocks noGrp="1"/>
          </p:cNvSpPr>
          <p:nvPr>
            <p:ph type="sldNum" sz="quarter" idx="12"/>
          </p:nvPr>
        </p:nvSpPr>
        <p:spPr/>
        <p:txBody>
          <a:bodyPr/>
          <a:lstStyle/>
          <a:p>
            <a:fld id="{902D381E-BD43-4778-85D9-4CA49B871239}" type="slidenum">
              <a:rPr lang="en-US" smtClean="0"/>
              <a:t>‹#›</a:t>
            </a:fld>
            <a:endParaRPr lang="en-US"/>
          </a:p>
        </p:txBody>
      </p:sp>
    </p:spTree>
    <p:extLst>
      <p:ext uri="{BB962C8B-B14F-4D97-AF65-F5344CB8AC3E}">
        <p14:creationId xmlns:p14="http://schemas.microsoft.com/office/powerpoint/2010/main" val="709666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B6F4-A259-4006-AC10-D464FDEBAC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0A3629-9C63-42F3-88DE-CBF3A60C52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DD5373-C53A-4E73-BB98-6A4EA0CD55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F45F70-E954-4456-8F6D-ED7E8C8399F3}"/>
              </a:ext>
            </a:extLst>
          </p:cNvPr>
          <p:cNvSpPr>
            <a:spLocks noGrp="1"/>
          </p:cNvSpPr>
          <p:nvPr>
            <p:ph type="dt" sz="half" idx="10"/>
          </p:nvPr>
        </p:nvSpPr>
        <p:spPr/>
        <p:txBody>
          <a:bodyPr/>
          <a:lstStyle/>
          <a:p>
            <a:fld id="{34485D21-9A4D-4FDD-A234-DD95FD418B34}" type="datetimeFigureOut">
              <a:rPr lang="en-US" smtClean="0"/>
              <a:t>4/2/2024</a:t>
            </a:fld>
            <a:endParaRPr lang="en-US"/>
          </a:p>
        </p:txBody>
      </p:sp>
      <p:sp>
        <p:nvSpPr>
          <p:cNvPr id="6" name="Footer Placeholder 5">
            <a:extLst>
              <a:ext uri="{FF2B5EF4-FFF2-40B4-BE49-F238E27FC236}">
                <a16:creationId xmlns:a16="http://schemas.microsoft.com/office/drawing/2014/main" id="{D00FCAC9-C593-4142-ACDA-DF5BD07731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6AA9C2-4263-4A86-9CF1-658BD2FFFF7F}"/>
              </a:ext>
            </a:extLst>
          </p:cNvPr>
          <p:cNvSpPr>
            <a:spLocks noGrp="1"/>
          </p:cNvSpPr>
          <p:nvPr>
            <p:ph type="sldNum" sz="quarter" idx="12"/>
          </p:nvPr>
        </p:nvSpPr>
        <p:spPr/>
        <p:txBody>
          <a:bodyPr/>
          <a:lstStyle/>
          <a:p>
            <a:fld id="{902D381E-BD43-4778-85D9-4CA49B871239}" type="slidenum">
              <a:rPr lang="en-US" smtClean="0"/>
              <a:t>‹#›</a:t>
            </a:fld>
            <a:endParaRPr lang="en-US"/>
          </a:p>
        </p:txBody>
      </p:sp>
    </p:spTree>
    <p:extLst>
      <p:ext uri="{BB962C8B-B14F-4D97-AF65-F5344CB8AC3E}">
        <p14:creationId xmlns:p14="http://schemas.microsoft.com/office/powerpoint/2010/main" val="1665544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3728CF-3103-4900-805B-2FA6F37BEC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84113D-1E58-47BD-9D85-DAA5019C62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518A1C-851A-47E7-99ED-6A7D89027D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485D21-9A4D-4FDD-A234-DD95FD418B34}" type="datetimeFigureOut">
              <a:rPr lang="en-US" smtClean="0"/>
              <a:t>4/2/2024</a:t>
            </a:fld>
            <a:endParaRPr lang="en-US"/>
          </a:p>
        </p:txBody>
      </p:sp>
      <p:sp>
        <p:nvSpPr>
          <p:cNvPr id="5" name="Footer Placeholder 4">
            <a:extLst>
              <a:ext uri="{FF2B5EF4-FFF2-40B4-BE49-F238E27FC236}">
                <a16:creationId xmlns:a16="http://schemas.microsoft.com/office/drawing/2014/main" id="{52B9E490-33EE-4452-AFFA-1B1CEAA9FC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EE329F-0983-44C8-9107-F61DA1FF4E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D381E-BD43-4778-85D9-4CA49B871239}" type="slidenum">
              <a:rPr lang="en-US" smtClean="0"/>
              <a:t>‹#›</a:t>
            </a:fld>
            <a:endParaRPr lang="en-US"/>
          </a:p>
        </p:txBody>
      </p:sp>
    </p:spTree>
    <p:extLst>
      <p:ext uri="{BB962C8B-B14F-4D97-AF65-F5344CB8AC3E}">
        <p14:creationId xmlns:p14="http://schemas.microsoft.com/office/powerpoint/2010/main" val="3437884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D53C92-E14C-4606-9790-FAFCBFAF5A4D}"/>
              </a:ext>
            </a:extLst>
          </p:cNvPr>
          <p:cNvPicPr/>
          <p:nvPr/>
        </p:nvPicPr>
        <p:blipFill rotWithShape="1">
          <a:blip r:embed="rId4" cstate="print">
            <a:extLst>
              <a:ext uri="{28A0092B-C50C-407E-A947-70E740481C1C}">
                <a14:useLocalDpi xmlns:a14="http://schemas.microsoft.com/office/drawing/2010/main" val="0"/>
              </a:ext>
            </a:extLst>
          </a:blip>
          <a:srcRect l="6954" t="8334" r="7955" b="4347"/>
          <a:stretch/>
        </p:blipFill>
        <p:spPr>
          <a:xfrm>
            <a:off x="2551651" y="980848"/>
            <a:ext cx="7088698" cy="5603846"/>
          </a:xfrm>
          <a:prstGeom prst="rect">
            <a:avLst/>
          </a:prstGeom>
          <a:effectLst>
            <a:softEdge rad="101600"/>
          </a:effectLst>
        </p:spPr>
      </p:pic>
      <p:sp>
        <p:nvSpPr>
          <p:cNvPr id="2" name="Title 1">
            <a:extLst>
              <a:ext uri="{FF2B5EF4-FFF2-40B4-BE49-F238E27FC236}">
                <a16:creationId xmlns:a16="http://schemas.microsoft.com/office/drawing/2014/main" id="{EEF76C44-48D6-4DBF-BAD9-726ECA7944ED}"/>
              </a:ext>
            </a:extLst>
          </p:cNvPr>
          <p:cNvSpPr>
            <a:spLocks noGrp="1"/>
          </p:cNvSpPr>
          <p:nvPr>
            <p:ph type="ctrTitle"/>
          </p:nvPr>
        </p:nvSpPr>
        <p:spPr>
          <a:xfrm>
            <a:off x="534140" y="131792"/>
            <a:ext cx="11123720" cy="1066693"/>
          </a:xfrm>
        </p:spPr>
        <p:txBody>
          <a:bodyPr>
            <a:normAutofit/>
          </a:bodyPr>
          <a:lstStyle/>
          <a:p>
            <a:r>
              <a:rPr lang="en-US" sz="4000" dirty="0">
                <a:solidFill>
                  <a:schemeClr val="bg1"/>
                </a:solidFill>
                <a:latin typeface="Times New Roman" panose="02020603050405020304" pitchFamily="18" charset="0"/>
                <a:cs typeface="Times New Roman" panose="02020603050405020304" pitchFamily="18" charset="0"/>
              </a:rPr>
              <a:t>2023 Annual Report</a:t>
            </a:r>
            <a:br>
              <a:rPr lang="en-US" sz="40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Meeting: 4/03/24</a:t>
            </a:r>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3443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76C44-48D6-4DBF-BAD9-726ECA7944ED}"/>
              </a:ext>
            </a:extLst>
          </p:cNvPr>
          <p:cNvSpPr>
            <a:spLocks noGrp="1"/>
          </p:cNvSpPr>
          <p:nvPr>
            <p:ph type="title"/>
          </p:nvPr>
        </p:nvSpPr>
        <p:spPr>
          <a:xfrm>
            <a:off x="587830" y="535667"/>
            <a:ext cx="2852057" cy="903515"/>
          </a:xfrm>
        </p:spPr>
        <p:txBody>
          <a:bodyPr>
            <a:normAutofit fontScale="90000"/>
          </a:bodyPr>
          <a:lstStyle/>
          <a:p>
            <a:pPr algn="ctr"/>
            <a:r>
              <a:rPr lang="en-US" sz="4800" u="sng" dirty="0">
                <a:solidFill>
                  <a:schemeClr val="bg1"/>
                </a:solidFill>
                <a:latin typeface="Times New Roman" panose="02020603050405020304" pitchFamily="18" charset="0"/>
                <a:cs typeface="Times New Roman" panose="02020603050405020304" pitchFamily="18" charset="0"/>
              </a:rPr>
              <a:t>From our CEO:</a:t>
            </a:r>
            <a:endParaRPr lang="en-US" sz="4800" dirty="0">
              <a:solidFill>
                <a:schemeClr val="bg1"/>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F42703E8-213A-6730-FE34-189007F7BA29}"/>
              </a:ext>
            </a:extLst>
          </p:cNvPr>
          <p:cNvSpPr>
            <a:spLocks noGrp="1"/>
          </p:cNvSpPr>
          <p:nvPr>
            <p:ph idx="1"/>
          </p:nvPr>
        </p:nvSpPr>
        <p:spPr>
          <a:xfrm>
            <a:off x="3614057" y="862239"/>
            <a:ext cx="7752217" cy="5325383"/>
          </a:xfrm>
        </p:spPr>
        <p:txBody>
          <a:bodyPr>
            <a:normAutofit fontScale="85000" lnSpcReduction="20000"/>
          </a:bodyPr>
          <a:lstStyle/>
          <a:p>
            <a:pPr marL="0" marR="0" indent="0">
              <a:lnSpc>
                <a:spcPct val="150000"/>
              </a:lnSpc>
              <a:spcBef>
                <a:spcPts val="0"/>
              </a:spcBef>
              <a:spcAft>
                <a:spcPts val="0"/>
              </a:spcAft>
              <a:buNone/>
            </a:pPr>
            <a:r>
              <a:rPr lang="en-US" sz="1900" i="1" dirty="0">
                <a:solidFill>
                  <a:srgbClr val="F48E3A"/>
                </a:solidFill>
                <a:effectLst/>
                <a:ea typeface="Calibri" panose="020F0502020204030204" pitchFamily="34" charset="0"/>
              </a:rPr>
              <a:t>“In my time at Tucoemas, we’ve enjoyed the most fruitful financial period in our 75-year history.  Unfortunately, 2023 was not one of those years.  Our members, faced with record inflation and rapidly rising interest rates, experienced significant financial challenges.  As a community-based financial institution, we felt everyone’s pain, notably in a considerable rise in delinquencies and charge-offs as families struggled to meet their basic needs.  We made every effort to work with members, but unfortunately, it wasn’t always enough.  </a:t>
            </a:r>
          </a:p>
          <a:p>
            <a:pPr marL="0" marR="0" indent="0">
              <a:lnSpc>
                <a:spcPct val="150000"/>
              </a:lnSpc>
              <a:spcBef>
                <a:spcPts val="0"/>
              </a:spcBef>
              <a:spcAft>
                <a:spcPts val="0"/>
              </a:spcAft>
              <a:buNone/>
            </a:pPr>
            <a:r>
              <a:rPr lang="en-US" sz="1900" i="1" dirty="0">
                <a:solidFill>
                  <a:srgbClr val="F48E3A"/>
                </a:solidFill>
                <a:effectLst/>
                <a:ea typeface="Calibri" panose="020F0502020204030204" pitchFamily="34" charset="0"/>
              </a:rPr>
              <a:t>Tucoemas also experienced rising costs, from healthcare and benefits to the cost of funds and daily operations.  But to be a member-owned, local financial institution is to be ready to step into the gap when our members are hurting. </a:t>
            </a:r>
          </a:p>
          <a:p>
            <a:pPr marL="0" marR="0" indent="0">
              <a:lnSpc>
                <a:spcPct val="150000"/>
              </a:lnSpc>
              <a:spcBef>
                <a:spcPts val="0"/>
              </a:spcBef>
              <a:spcAft>
                <a:spcPts val="0"/>
              </a:spcAft>
              <a:buNone/>
            </a:pPr>
            <a:r>
              <a:rPr lang="en-US" sz="1900" i="1" dirty="0">
                <a:solidFill>
                  <a:srgbClr val="F48E3A"/>
                </a:solidFill>
                <a:effectLst/>
                <a:ea typeface="Calibri" panose="020F0502020204030204" pitchFamily="34" charset="0"/>
              </a:rPr>
              <a:t>Thankfully, we’ve been blessed with more good times than bad.  Since 2016, we have nearly doubled our net worth, the reserves the credit union can call on in challenging times.  As a result of the efforts of our Tucoemas village, we were well-positioned to weather the storm and help our members be resilient.  We continued to invest in our people, platforms and services, realizing that when hard times come, we must continue to move forward, to offer lifelines, and to improve our products and our services for our members.  We must rise together.”- </a:t>
            </a:r>
            <a:r>
              <a:rPr lang="en-US" sz="1900" dirty="0">
                <a:solidFill>
                  <a:srgbClr val="F48E3A"/>
                </a:solidFill>
                <a:effectLst/>
                <a:ea typeface="Calibri" panose="020F0502020204030204" pitchFamily="34" charset="0"/>
              </a:rPr>
              <a:t>Brice A. Yocum, CEO</a:t>
            </a:r>
          </a:p>
          <a:p>
            <a:endParaRPr lang="en-US" dirty="0"/>
          </a:p>
        </p:txBody>
      </p:sp>
      <p:pic>
        <p:nvPicPr>
          <p:cNvPr id="7" name="Picture 6">
            <a:extLst>
              <a:ext uri="{FF2B5EF4-FFF2-40B4-BE49-F238E27FC236}">
                <a16:creationId xmlns:a16="http://schemas.microsoft.com/office/drawing/2014/main" id="{46F9F9CD-D1A3-0739-7342-1FB26B77A6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522" y="1594757"/>
            <a:ext cx="2751365" cy="3668486"/>
          </a:xfrm>
          <a:prstGeom prst="rect">
            <a:avLst/>
          </a:prstGeom>
        </p:spPr>
      </p:pic>
    </p:spTree>
    <p:extLst>
      <p:ext uri="{BB962C8B-B14F-4D97-AF65-F5344CB8AC3E}">
        <p14:creationId xmlns:p14="http://schemas.microsoft.com/office/powerpoint/2010/main" val="1491782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76C44-48D6-4DBF-BAD9-726ECA7944ED}"/>
              </a:ext>
            </a:extLst>
          </p:cNvPr>
          <p:cNvSpPr>
            <a:spLocks noGrp="1"/>
          </p:cNvSpPr>
          <p:nvPr>
            <p:ph type="title"/>
          </p:nvPr>
        </p:nvSpPr>
        <p:spPr>
          <a:xfrm>
            <a:off x="838200" y="217344"/>
            <a:ext cx="10515600" cy="969199"/>
          </a:xfrm>
        </p:spPr>
        <p:txBody>
          <a:bodyPr>
            <a:normAutofit/>
          </a:bodyPr>
          <a:lstStyle/>
          <a:p>
            <a:pPr algn="ctr"/>
            <a:r>
              <a:rPr lang="en-US" sz="4000" dirty="0">
                <a:solidFill>
                  <a:schemeClr val="bg1"/>
                </a:solidFill>
                <a:latin typeface="Times New Roman" panose="02020603050405020304" pitchFamily="18" charset="0"/>
                <a:cs typeface="Times New Roman" panose="02020603050405020304" pitchFamily="18" charset="0"/>
              </a:rPr>
              <a:t>Statement of Financial Condition</a:t>
            </a:r>
          </a:p>
        </p:txBody>
      </p:sp>
      <p:graphicFrame>
        <p:nvGraphicFramePr>
          <p:cNvPr id="4" name="Table 3">
            <a:extLst>
              <a:ext uri="{FF2B5EF4-FFF2-40B4-BE49-F238E27FC236}">
                <a16:creationId xmlns:a16="http://schemas.microsoft.com/office/drawing/2014/main" id="{218AA898-8625-0B85-4F86-7B18DDEBA44F}"/>
              </a:ext>
            </a:extLst>
          </p:cNvPr>
          <p:cNvGraphicFramePr>
            <a:graphicFrameLocks noGrp="1"/>
          </p:cNvGraphicFramePr>
          <p:nvPr>
            <p:extLst>
              <p:ext uri="{D42A27DB-BD31-4B8C-83A1-F6EECF244321}">
                <p14:modId xmlns:p14="http://schemas.microsoft.com/office/powerpoint/2010/main" val="47261698"/>
              </p:ext>
            </p:extLst>
          </p:nvPr>
        </p:nvGraphicFramePr>
        <p:xfrm>
          <a:off x="1665514" y="990600"/>
          <a:ext cx="8784638" cy="5327867"/>
        </p:xfrm>
        <a:graphic>
          <a:graphicData uri="http://schemas.openxmlformats.org/drawingml/2006/table">
            <a:tbl>
              <a:tblPr/>
              <a:tblGrid>
                <a:gridCol w="604101">
                  <a:extLst>
                    <a:ext uri="{9D8B030D-6E8A-4147-A177-3AD203B41FA5}">
                      <a16:colId xmlns:a16="http://schemas.microsoft.com/office/drawing/2014/main" val="2677609696"/>
                    </a:ext>
                  </a:extLst>
                </a:gridCol>
                <a:gridCol w="604101">
                  <a:extLst>
                    <a:ext uri="{9D8B030D-6E8A-4147-A177-3AD203B41FA5}">
                      <a16:colId xmlns:a16="http://schemas.microsoft.com/office/drawing/2014/main" val="3826330773"/>
                    </a:ext>
                  </a:extLst>
                </a:gridCol>
                <a:gridCol w="604101">
                  <a:extLst>
                    <a:ext uri="{9D8B030D-6E8A-4147-A177-3AD203B41FA5}">
                      <a16:colId xmlns:a16="http://schemas.microsoft.com/office/drawing/2014/main" val="4029386838"/>
                    </a:ext>
                  </a:extLst>
                </a:gridCol>
                <a:gridCol w="604101">
                  <a:extLst>
                    <a:ext uri="{9D8B030D-6E8A-4147-A177-3AD203B41FA5}">
                      <a16:colId xmlns:a16="http://schemas.microsoft.com/office/drawing/2014/main" val="2382563522"/>
                    </a:ext>
                  </a:extLst>
                </a:gridCol>
                <a:gridCol w="604101">
                  <a:extLst>
                    <a:ext uri="{9D8B030D-6E8A-4147-A177-3AD203B41FA5}">
                      <a16:colId xmlns:a16="http://schemas.microsoft.com/office/drawing/2014/main" val="3190074418"/>
                    </a:ext>
                  </a:extLst>
                </a:gridCol>
                <a:gridCol w="604101">
                  <a:extLst>
                    <a:ext uri="{9D8B030D-6E8A-4147-A177-3AD203B41FA5}">
                      <a16:colId xmlns:a16="http://schemas.microsoft.com/office/drawing/2014/main" val="4041240045"/>
                    </a:ext>
                  </a:extLst>
                </a:gridCol>
                <a:gridCol w="604101">
                  <a:extLst>
                    <a:ext uri="{9D8B030D-6E8A-4147-A177-3AD203B41FA5}">
                      <a16:colId xmlns:a16="http://schemas.microsoft.com/office/drawing/2014/main" val="1904319151"/>
                    </a:ext>
                  </a:extLst>
                </a:gridCol>
                <a:gridCol w="604101">
                  <a:extLst>
                    <a:ext uri="{9D8B030D-6E8A-4147-A177-3AD203B41FA5}">
                      <a16:colId xmlns:a16="http://schemas.microsoft.com/office/drawing/2014/main" val="1735512667"/>
                    </a:ext>
                  </a:extLst>
                </a:gridCol>
                <a:gridCol w="1371814">
                  <a:extLst>
                    <a:ext uri="{9D8B030D-6E8A-4147-A177-3AD203B41FA5}">
                      <a16:colId xmlns:a16="http://schemas.microsoft.com/office/drawing/2014/main" val="2973450848"/>
                    </a:ext>
                  </a:extLst>
                </a:gridCol>
                <a:gridCol w="604101">
                  <a:extLst>
                    <a:ext uri="{9D8B030D-6E8A-4147-A177-3AD203B41FA5}">
                      <a16:colId xmlns:a16="http://schemas.microsoft.com/office/drawing/2014/main" val="4101575016"/>
                    </a:ext>
                  </a:extLst>
                </a:gridCol>
                <a:gridCol w="1371814">
                  <a:extLst>
                    <a:ext uri="{9D8B030D-6E8A-4147-A177-3AD203B41FA5}">
                      <a16:colId xmlns:a16="http://schemas.microsoft.com/office/drawing/2014/main" val="1558580658"/>
                    </a:ext>
                  </a:extLst>
                </a:gridCol>
                <a:gridCol w="604101">
                  <a:extLst>
                    <a:ext uri="{9D8B030D-6E8A-4147-A177-3AD203B41FA5}">
                      <a16:colId xmlns:a16="http://schemas.microsoft.com/office/drawing/2014/main" val="2183335304"/>
                    </a:ext>
                  </a:extLst>
                </a:gridCol>
              </a:tblGrid>
              <a:tr h="203355">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71358208"/>
                  </a:ext>
                </a:extLst>
              </a:tr>
              <a:tr h="254192">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r" fontAlgn="b"/>
                      <a:r>
                        <a:rPr lang="en-US" sz="1200" b="0" i="0" u="none" strike="noStrike">
                          <a:solidFill>
                            <a:srgbClr val="000000"/>
                          </a:solidFill>
                          <a:effectLst/>
                          <a:latin typeface="Calibri" panose="020F0502020204030204" pitchFamily="34" charset="0"/>
                        </a:rPr>
                        <a:t>12/31/2022</a:t>
                      </a: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r" fontAlgn="b"/>
                      <a:r>
                        <a:rPr lang="en-US" sz="1200" b="0" i="0" u="none" strike="noStrike">
                          <a:solidFill>
                            <a:srgbClr val="000000"/>
                          </a:solidFill>
                          <a:effectLst/>
                          <a:latin typeface="Calibri" panose="020F0502020204030204" pitchFamily="34" charset="0"/>
                        </a:rPr>
                        <a:t>12/31/2023</a:t>
                      </a: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3398734535"/>
                  </a:ext>
                </a:extLst>
              </a:tr>
              <a:tr h="254192">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r>
                        <a:rPr lang="en-US" sz="1200" b="0" i="0" u="none" strike="noStrike">
                          <a:solidFill>
                            <a:srgbClr val="000000"/>
                          </a:solidFill>
                          <a:effectLst/>
                          <a:latin typeface="Calibri" panose="020F0502020204030204" pitchFamily="34" charset="0"/>
                        </a:rPr>
                        <a:t>Assets</a:t>
                      </a: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799515182"/>
                  </a:ext>
                </a:extLst>
              </a:tr>
              <a:tr h="254192">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gridSpan="4">
                  <a:txBody>
                    <a:bodyPr/>
                    <a:lstStyle/>
                    <a:p>
                      <a:pPr algn="l" fontAlgn="b"/>
                      <a:r>
                        <a:rPr lang="en-US" sz="1200" b="0" i="0" u="none" strike="noStrike">
                          <a:solidFill>
                            <a:srgbClr val="000000"/>
                          </a:solidFill>
                          <a:effectLst/>
                          <a:latin typeface="Calibri" panose="020F0502020204030204" pitchFamily="34" charset="0"/>
                        </a:rPr>
                        <a:t>Cash and Cash Equivalents</a:t>
                      </a:r>
                    </a:p>
                  </a:txBody>
                  <a:tcPr marL="8304" marR="8304" marT="8304" marB="0" anchor="b">
                    <a:lnL>
                      <a:noFill/>
                    </a:lnL>
                    <a:lnR>
                      <a:noFill/>
                    </a:lnR>
                    <a:lnT>
                      <a:noFill/>
                    </a:lnT>
                    <a:lnB>
                      <a:noFill/>
                    </a:lnB>
                    <a:solidFill>
                      <a:schemeClr val="accent1">
                        <a:tint val="2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r>
                        <a:rPr lang="en-US" sz="1200" b="0" i="0" u="none" strike="noStrike">
                          <a:solidFill>
                            <a:srgbClr val="000000"/>
                          </a:solidFill>
                          <a:effectLst/>
                          <a:latin typeface="Calibri" panose="020F0502020204030204" pitchFamily="34" charset="0"/>
                        </a:rPr>
                        <a:t> $       12,176,666 </a:t>
                      </a: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r>
                        <a:rPr lang="en-US" sz="1200" b="0" i="0" u="none" strike="noStrike">
                          <a:solidFill>
                            <a:srgbClr val="000000"/>
                          </a:solidFill>
                          <a:effectLst/>
                          <a:latin typeface="Calibri" panose="020F0502020204030204" pitchFamily="34" charset="0"/>
                        </a:rPr>
                        <a:t> $       42,191,725 </a:t>
                      </a: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154508753"/>
                  </a:ext>
                </a:extLst>
              </a:tr>
              <a:tr h="254192">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gridSpan="2">
                  <a:txBody>
                    <a:bodyPr/>
                    <a:lstStyle/>
                    <a:p>
                      <a:pPr algn="l" fontAlgn="b"/>
                      <a:r>
                        <a:rPr lang="en-US" sz="1200" b="0" i="0" u="none" strike="noStrike">
                          <a:solidFill>
                            <a:srgbClr val="000000"/>
                          </a:solidFill>
                          <a:effectLst/>
                          <a:latin typeface="Calibri" panose="020F0502020204030204" pitchFamily="34" charset="0"/>
                        </a:rPr>
                        <a:t>Investments</a:t>
                      </a:r>
                    </a:p>
                  </a:txBody>
                  <a:tcPr marL="8304" marR="8304" marT="8304" marB="0" anchor="b">
                    <a:lnL>
                      <a:noFill/>
                    </a:lnL>
                    <a:lnR>
                      <a:noFill/>
                    </a:lnR>
                    <a:lnT>
                      <a:noFill/>
                    </a:lnT>
                    <a:lnB>
                      <a:noFill/>
                    </a:lnB>
                    <a:solidFill>
                      <a:schemeClr val="accent1">
                        <a:tint val="20000"/>
                      </a:schemeClr>
                    </a:solidFill>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r>
                        <a:rPr lang="en-US" sz="1200" b="0" i="0" u="none" strike="noStrike">
                          <a:solidFill>
                            <a:srgbClr val="000000"/>
                          </a:solidFill>
                          <a:effectLst/>
                          <a:latin typeface="Calibri" panose="020F0502020204030204" pitchFamily="34" charset="0"/>
                        </a:rPr>
                        <a:t> $     149,373,333 </a:t>
                      </a: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r>
                        <a:rPr lang="en-US" sz="1200" b="0" i="0" u="none" strike="noStrike">
                          <a:solidFill>
                            <a:srgbClr val="000000"/>
                          </a:solidFill>
                          <a:effectLst/>
                          <a:latin typeface="Calibri" panose="020F0502020204030204" pitchFamily="34" charset="0"/>
                        </a:rPr>
                        <a:t> $     137,040,450 </a:t>
                      </a: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2147892569"/>
                  </a:ext>
                </a:extLst>
              </a:tr>
              <a:tr h="254192">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gridSpan="2">
                  <a:txBody>
                    <a:bodyPr/>
                    <a:lstStyle/>
                    <a:p>
                      <a:pPr algn="l" fontAlgn="b"/>
                      <a:r>
                        <a:rPr lang="en-US" sz="1200" b="0" i="0" u="none" strike="noStrike">
                          <a:solidFill>
                            <a:srgbClr val="000000"/>
                          </a:solidFill>
                          <a:effectLst/>
                          <a:latin typeface="Calibri" panose="020F0502020204030204" pitchFamily="34" charset="0"/>
                        </a:rPr>
                        <a:t>Net Loans</a:t>
                      </a:r>
                    </a:p>
                  </a:txBody>
                  <a:tcPr marL="8304" marR="8304" marT="8304" marB="0" anchor="b">
                    <a:lnL>
                      <a:noFill/>
                    </a:lnL>
                    <a:lnR>
                      <a:noFill/>
                    </a:lnR>
                    <a:lnT>
                      <a:noFill/>
                    </a:lnT>
                    <a:lnB>
                      <a:noFill/>
                    </a:lnB>
                    <a:solidFill>
                      <a:schemeClr val="accent1">
                        <a:tint val="20000"/>
                      </a:schemeClr>
                    </a:solidFill>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r>
                        <a:rPr lang="en-US" sz="1200" b="0" i="0" u="none" strike="noStrike">
                          <a:solidFill>
                            <a:srgbClr val="000000"/>
                          </a:solidFill>
                          <a:effectLst/>
                          <a:latin typeface="Calibri" panose="020F0502020204030204" pitchFamily="34" charset="0"/>
                        </a:rPr>
                        <a:t> $     131,415,366 </a:t>
                      </a: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r>
                        <a:rPr lang="en-US" sz="1200" b="0" i="0" u="none" strike="noStrike">
                          <a:solidFill>
                            <a:srgbClr val="000000"/>
                          </a:solidFill>
                          <a:effectLst/>
                          <a:latin typeface="Calibri" panose="020F0502020204030204" pitchFamily="34" charset="0"/>
                        </a:rPr>
                        <a:t> $     154,674,362 </a:t>
                      </a: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4137248736"/>
                  </a:ext>
                </a:extLst>
              </a:tr>
              <a:tr h="254192">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gridSpan="4">
                  <a:txBody>
                    <a:bodyPr/>
                    <a:lstStyle/>
                    <a:p>
                      <a:pPr algn="l" fontAlgn="b"/>
                      <a:r>
                        <a:rPr lang="en-US" sz="1200" b="0" i="0" u="none" strike="noStrike">
                          <a:solidFill>
                            <a:srgbClr val="000000"/>
                          </a:solidFill>
                          <a:effectLst/>
                          <a:latin typeface="Calibri" panose="020F0502020204030204" pitchFamily="34" charset="0"/>
                        </a:rPr>
                        <a:t>Property and Equipment</a:t>
                      </a:r>
                    </a:p>
                  </a:txBody>
                  <a:tcPr marL="8304" marR="8304" marT="8304" marB="0" anchor="b">
                    <a:lnL>
                      <a:noFill/>
                    </a:lnL>
                    <a:lnR>
                      <a:noFill/>
                    </a:lnR>
                    <a:lnT>
                      <a:noFill/>
                    </a:lnT>
                    <a:lnB>
                      <a:noFill/>
                    </a:lnB>
                    <a:solidFill>
                      <a:schemeClr val="accent1">
                        <a:tint val="2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r>
                        <a:rPr lang="en-US" sz="1200" b="0" i="0" u="none" strike="noStrike">
                          <a:solidFill>
                            <a:srgbClr val="000000"/>
                          </a:solidFill>
                          <a:effectLst/>
                          <a:latin typeface="Calibri" panose="020F0502020204030204" pitchFamily="34" charset="0"/>
                        </a:rPr>
                        <a:t> $       12,189,270 </a:t>
                      </a: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r>
                        <a:rPr lang="en-US" sz="1200" b="0" i="0" u="none" strike="noStrike">
                          <a:solidFill>
                            <a:srgbClr val="000000"/>
                          </a:solidFill>
                          <a:effectLst/>
                          <a:latin typeface="Calibri" panose="020F0502020204030204" pitchFamily="34" charset="0"/>
                        </a:rPr>
                        <a:t> $       11,338,048 </a:t>
                      </a: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1450447494"/>
                  </a:ext>
                </a:extLst>
              </a:tr>
              <a:tr h="254192">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gridSpan="4">
                  <a:txBody>
                    <a:bodyPr/>
                    <a:lstStyle/>
                    <a:p>
                      <a:pPr algn="l" fontAlgn="b"/>
                      <a:r>
                        <a:rPr lang="en-US" sz="1200" b="0" i="0" u="none" strike="noStrike">
                          <a:solidFill>
                            <a:srgbClr val="000000"/>
                          </a:solidFill>
                          <a:effectLst/>
                          <a:latin typeface="Calibri" panose="020F0502020204030204" pitchFamily="34" charset="0"/>
                        </a:rPr>
                        <a:t>Share Insurance Deposit</a:t>
                      </a:r>
                    </a:p>
                  </a:txBody>
                  <a:tcPr marL="8304" marR="8304" marT="8304" marB="0" anchor="b">
                    <a:lnL>
                      <a:noFill/>
                    </a:lnL>
                    <a:lnR>
                      <a:noFill/>
                    </a:lnR>
                    <a:lnT>
                      <a:noFill/>
                    </a:lnT>
                    <a:lnB>
                      <a:noFill/>
                    </a:lnB>
                    <a:solidFill>
                      <a:schemeClr val="accent1">
                        <a:tint val="2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r>
                        <a:rPr lang="en-US" sz="1200" b="0" i="0" u="none" strike="noStrike">
                          <a:solidFill>
                            <a:srgbClr val="000000"/>
                          </a:solidFill>
                          <a:effectLst/>
                          <a:latin typeface="Calibri" panose="020F0502020204030204" pitchFamily="34" charset="0"/>
                        </a:rPr>
                        <a:t> $          2,931,809 </a:t>
                      </a: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r>
                        <a:rPr lang="en-US" sz="1200" b="0" i="0" u="none" strike="noStrike">
                          <a:solidFill>
                            <a:srgbClr val="000000"/>
                          </a:solidFill>
                          <a:effectLst/>
                          <a:latin typeface="Calibri" panose="020F0502020204030204" pitchFamily="34" charset="0"/>
                        </a:rPr>
                        <a:t> $          2,785,996 </a:t>
                      </a: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1060272143"/>
                  </a:ext>
                </a:extLst>
              </a:tr>
              <a:tr h="254192">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gridSpan="2">
                  <a:txBody>
                    <a:bodyPr/>
                    <a:lstStyle/>
                    <a:p>
                      <a:pPr algn="l" fontAlgn="b"/>
                      <a:r>
                        <a:rPr lang="en-US" sz="1200" b="0" i="0" u="none" strike="noStrike">
                          <a:solidFill>
                            <a:srgbClr val="000000"/>
                          </a:solidFill>
                          <a:effectLst/>
                          <a:latin typeface="Calibri" panose="020F0502020204030204" pitchFamily="34" charset="0"/>
                        </a:rPr>
                        <a:t>Other Assets</a:t>
                      </a:r>
                    </a:p>
                  </a:txBody>
                  <a:tcPr marL="8304" marR="8304" marT="8304" marB="0" anchor="b">
                    <a:lnL>
                      <a:noFill/>
                    </a:lnL>
                    <a:lnR>
                      <a:noFill/>
                    </a:lnR>
                    <a:lnT>
                      <a:noFill/>
                    </a:lnT>
                    <a:lnB>
                      <a:noFill/>
                    </a:lnB>
                    <a:solidFill>
                      <a:schemeClr val="accent1">
                        <a:tint val="20000"/>
                      </a:schemeClr>
                    </a:solidFill>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r>
                        <a:rPr lang="en-US" sz="1200" b="0" i="0" u="none" strike="noStrike">
                          <a:solidFill>
                            <a:srgbClr val="000000"/>
                          </a:solidFill>
                          <a:effectLst/>
                          <a:latin typeface="Calibri" panose="020F0502020204030204" pitchFamily="34" charset="0"/>
                        </a:rPr>
                        <a:t> $          4,940,328 </a:t>
                      </a: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r>
                        <a:rPr lang="en-US" sz="1200" b="0" i="0" u="none" strike="noStrike">
                          <a:solidFill>
                            <a:srgbClr val="000000"/>
                          </a:solidFill>
                          <a:effectLst/>
                          <a:latin typeface="Calibri" panose="020F0502020204030204" pitchFamily="34" charset="0"/>
                        </a:rPr>
                        <a:t> $          6,770,157 </a:t>
                      </a: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2076033096"/>
                  </a:ext>
                </a:extLst>
              </a:tr>
              <a:tr h="264360">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8304" marR="8304" marT="8304" marB="0" anchor="b">
                    <a:lnL>
                      <a:noFill/>
                    </a:lnL>
                    <a:lnR>
                      <a:noFill/>
                    </a:lnR>
                    <a:lnT>
                      <a:noFill/>
                    </a:lnT>
                    <a:lnB w="25400" cap="flat" cmpd="dbl" algn="ctr">
                      <a:solidFill>
                        <a:srgbClr val="000000"/>
                      </a:solidFill>
                      <a:prstDash val="solid"/>
                      <a:round/>
                      <a:headEnd type="none" w="med" len="med"/>
                      <a:tailEnd type="none" w="med" len="med"/>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8304" marR="8304" marT="8304" marB="0" anchor="b">
                    <a:lnL>
                      <a:noFill/>
                    </a:lnL>
                    <a:lnR>
                      <a:noFill/>
                    </a:lnR>
                    <a:lnT>
                      <a:noFill/>
                    </a:lnT>
                    <a:lnB w="25400" cap="flat" cmpd="dbl" algn="ctr">
                      <a:solidFill>
                        <a:srgbClr val="000000"/>
                      </a:solidFill>
                      <a:prstDash val="solid"/>
                      <a:round/>
                      <a:headEnd type="none" w="med" len="med"/>
                      <a:tailEnd type="none" w="med" len="med"/>
                    </a:lnB>
                    <a:solidFill>
                      <a:schemeClr val="accent1">
                        <a:tint val="2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67956471"/>
                  </a:ext>
                </a:extLst>
              </a:tr>
              <a:tr h="264360">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gridSpan="2">
                  <a:txBody>
                    <a:bodyPr/>
                    <a:lstStyle/>
                    <a:p>
                      <a:pPr algn="l" fontAlgn="b"/>
                      <a:r>
                        <a:rPr lang="en-US" sz="1200" b="0" i="0" u="none" strike="noStrike">
                          <a:solidFill>
                            <a:srgbClr val="000000"/>
                          </a:solidFill>
                          <a:effectLst/>
                          <a:latin typeface="Calibri" panose="020F0502020204030204" pitchFamily="34" charset="0"/>
                        </a:rPr>
                        <a:t>Total Assets</a:t>
                      </a:r>
                    </a:p>
                  </a:txBody>
                  <a:tcPr marL="8304" marR="8304" marT="8304" marB="0" anchor="b">
                    <a:lnL>
                      <a:noFill/>
                    </a:lnL>
                    <a:lnR>
                      <a:noFill/>
                    </a:lnR>
                    <a:lnT>
                      <a:noFill/>
                    </a:lnT>
                    <a:lnB>
                      <a:noFill/>
                    </a:lnB>
                    <a:solidFill>
                      <a:schemeClr val="accent1">
                        <a:tint val="20000"/>
                      </a:schemeClr>
                    </a:solidFill>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r>
                        <a:rPr lang="en-US" sz="1200" b="0" i="0" u="none" strike="noStrike">
                          <a:solidFill>
                            <a:srgbClr val="000000"/>
                          </a:solidFill>
                          <a:effectLst/>
                          <a:latin typeface="Calibri" panose="020F0502020204030204" pitchFamily="34" charset="0"/>
                        </a:rPr>
                        <a:t> $     313,026,772 </a:t>
                      </a:r>
                    </a:p>
                  </a:txBody>
                  <a:tcPr marL="8304" marR="8304" marT="8304" marB="0" anchor="b">
                    <a:lnL>
                      <a:noFill/>
                    </a:lnL>
                    <a:lnR>
                      <a:noFill/>
                    </a:lnR>
                    <a:lnT w="25400" cap="flat" cmpd="dbl" algn="ctr">
                      <a:solidFill>
                        <a:srgbClr val="000000"/>
                      </a:solidFill>
                      <a:prstDash val="solid"/>
                      <a:round/>
                      <a:headEnd type="none" w="med" len="med"/>
                      <a:tailEnd type="none" w="med" len="med"/>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r>
                        <a:rPr lang="en-US" sz="1200" b="0" i="0" u="none" strike="noStrike">
                          <a:solidFill>
                            <a:srgbClr val="000000"/>
                          </a:solidFill>
                          <a:effectLst/>
                          <a:latin typeface="Calibri" panose="020F0502020204030204" pitchFamily="34" charset="0"/>
                        </a:rPr>
                        <a:t> $     354,800,738 </a:t>
                      </a:r>
                    </a:p>
                  </a:txBody>
                  <a:tcPr marL="8304" marR="8304" marT="8304" marB="0" anchor="b">
                    <a:lnL>
                      <a:noFill/>
                    </a:lnL>
                    <a:lnR>
                      <a:noFill/>
                    </a:lnR>
                    <a:lnT w="25400" cap="flat" cmpd="dbl" algn="ctr">
                      <a:solidFill>
                        <a:srgbClr val="000000"/>
                      </a:solidFill>
                      <a:prstDash val="solid"/>
                      <a:round/>
                      <a:headEnd type="none" w="med" len="med"/>
                      <a:tailEnd type="none" w="med" len="med"/>
                    </a:lnT>
                    <a:lnB>
                      <a:noFill/>
                    </a:lnB>
                    <a:solidFill>
                      <a:schemeClr val="accent1">
                        <a:tint val="2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3307830470"/>
                  </a:ext>
                </a:extLst>
              </a:tr>
              <a:tr h="254192">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490435993"/>
                  </a:ext>
                </a:extLst>
              </a:tr>
              <a:tr h="254192">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1546359829"/>
                  </a:ext>
                </a:extLst>
              </a:tr>
              <a:tr h="254192">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gridSpan="4">
                  <a:txBody>
                    <a:bodyPr/>
                    <a:lstStyle/>
                    <a:p>
                      <a:pPr algn="l" fontAlgn="b"/>
                      <a:r>
                        <a:rPr lang="en-US" sz="1200" b="0" i="0" u="none" strike="noStrike">
                          <a:solidFill>
                            <a:srgbClr val="000000"/>
                          </a:solidFill>
                          <a:effectLst/>
                          <a:latin typeface="Calibri" panose="020F0502020204030204" pitchFamily="34" charset="0"/>
                        </a:rPr>
                        <a:t>Liabilities and Members' Equity</a:t>
                      </a:r>
                    </a:p>
                  </a:txBody>
                  <a:tcPr marL="8304" marR="8304" marT="8304" marB="0" anchor="b">
                    <a:lnL>
                      <a:noFill/>
                    </a:lnL>
                    <a:lnR>
                      <a:noFill/>
                    </a:lnR>
                    <a:lnT>
                      <a:noFill/>
                    </a:lnT>
                    <a:lnB>
                      <a:noFill/>
                    </a:lnB>
                    <a:solidFill>
                      <a:schemeClr val="accent1">
                        <a:tint val="2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819346522"/>
                  </a:ext>
                </a:extLst>
              </a:tr>
              <a:tr h="254192">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gridSpan="5">
                  <a:txBody>
                    <a:bodyPr/>
                    <a:lstStyle/>
                    <a:p>
                      <a:pPr algn="l" fontAlgn="b"/>
                      <a:r>
                        <a:rPr lang="en-US" sz="1200" b="0" i="0" u="none" strike="noStrike">
                          <a:solidFill>
                            <a:srgbClr val="000000"/>
                          </a:solidFill>
                          <a:effectLst/>
                          <a:latin typeface="Calibri" panose="020F0502020204030204" pitchFamily="34" charset="0"/>
                        </a:rPr>
                        <a:t>Accounts Payable and Other Liabilities</a:t>
                      </a:r>
                    </a:p>
                  </a:txBody>
                  <a:tcPr marL="8304" marR="8304" marT="8304" marB="0" anchor="b">
                    <a:lnL>
                      <a:noFill/>
                    </a:lnL>
                    <a:lnR>
                      <a:noFill/>
                    </a:lnR>
                    <a:lnT>
                      <a:noFill/>
                    </a:lnT>
                    <a:lnB>
                      <a:noFill/>
                    </a:lnB>
                    <a:solidFill>
                      <a:schemeClr val="accent1">
                        <a:tint val="2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r>
                        <a:rPr lang="en-US" sz="1200" b="0" i="0" u="none" strike="noStrike">
                          <a:solidFill>
                            <a:srgbClr val="000000"/>
                          </a:solidFill>
                          <a:effectLst/>
                          <a:latin typeface="Calibri" panose="020F0502020204030204" pitchFamily="34" charset="0"/>
                        </a:rPr>
                        <a:t> $          7,464,347 </a:t>
                      </a: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r>
                        <a:rPr lang="en-US" sz="1200" b="0" i="0" u="none" strike="noStrike">
                          <a:solidFill>
                            <a:srgbClr val="000000"/>
                          </a:solidFill>
                          <a:effectLst/>
                          <a:latin typeface="Calibri" panose="020F0502020204030204" pitchFamily="34" charset="0"/>
                        </a:rPr>
                        <a:t> $       58,677,025 </a:t>
                      </a: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2918722700"/>
                  </a:ext>
                </a:extLst>
              </a:tr>
              <a:tr h="254192">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gridSpan="3">
                  <a:txBody>
                    <a:bodyPr/>
                    <a:lstStyle/>
                    <a:p>
                      <a:pPr algn="l" fontAlgn="b"/>
                      <a:r>
                        <a:rPr lang="en-US" sz="1200" b="0" i="0" u="none" strike="noStrike">
                          <a:solidFill>
                            <a:srgbClr val="000000"/>
                          </a:solidFill>
                          <a:effectLst/>
                          <a:latin typeface="Calibri" panose="020F0502020204030204" pitchFamily="34" charset="0"/>
                        </a:rPr>
                        <a:t>Members' Shares</a:t>
                      </a:r>
                    </a:p>
                  </a:txBody>
                  <a:tcPr marL="8304" marR="8304" marT="8304" marB="0" anchor="b">
                    <a:lnL>
                      <a:noFill/>
                    </a:lnL>
                    <a:lnR>
                      <a:noFill/>
                    </a:lnR>
                    <a:lnT>
                      <a:noFill/>
                    </a:lnT>
                    <a:lnB>
                      <a:noFill/>
                    </a:lnB>
                    <a:solidFill>
                      <a:schemeClr val="accent1">
                        <a:tint val="2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r>
                        <a:rPr lang="en-US" sz="1200" b="0" i="0" u="none" strike="noStrike">
                          <a:solidFill>
                            <a:srgbClr val="000000"/>
                          </a:solidFill>
                          <a:effectLst/>
                          <a:latin typeface="Calibri" panose="020F0502020204030204" pitchFamily="34" charset="0"/>
                        </a:rPr>
                        <a:t> $     288,278,148 </a:t>
                      </a: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r>
                        <a:rPr lang="en-US" sz="1200" b="0" i="0" u="none" strike="noStrike">
                          <a:solidFill>
                            <a:srgbClr val="000000"/>
                          </a:solidFill>
                          <a:effectLst/>
                          <a:latin typeface="Calibri" panose="020F0502020204030204" pitchFamily="34" charset="0"/>
                        </a:rPr>
                        <a:t> $     276,479,817 </a:t>
                      </a: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4083915633"/>
                  </a:ext>
                </a:extLst>
              </a:tr>
              <a:tr h="254192">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gridSpan="4">
                  <a:txBody>
                    <a:bodyPr/>
                    <a:lstStyle/>
                    <a:p>
                      <a:pPr algn="l" fontAlgn="b"/>
                      <a:r>
                        <a:rPr lang="en-US" sz="1200" b="0" i="0" u="none" strike="noStrike">
                          <a:solidFill>
                            <a:srgbClr val="000000"/>
                          </a:solidFill>
                          <a:effectLst/>
                          <a:latin typeface="Calibri" panose="020F0502020204030204" pitchFamily="34" charset="0"/>
                        </a:rPr>
                        <a:t>Unrealized Gains/(Losses)</a:t>
                      </a:r>
                    </a:p>
                  </a:txBody>
                  <a:tcPr marL="8304" marR="8304" marT="8304" marB="0" anchor="b">
                    <a:lnL>
                      <a:noFill/>
                    </a:lnL>
                    <a:lnR>
                      <a:noFill/>
                    </a:lnR>
                    <a:lnT>
                      <a:noFill/>
                    </a:lnT>
                    <a:lnB>
                      <a:noFill/>
                    </a:lnB>
                    <a:solidFill>
                      <a:schemeClr val="accent1">
                        <a:tint val="2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r>
                        <a:rPr lang="en-US" sz="1200" b="0" i="0" u="none" strike="noStrike">
                          <a:solidFill>
                            <a:srgbClr val="000000"/>
                          </a:solidFill>
                          <a:effectLst/>
                          <a:latin typeface="Calibri" panose="020F0502020204030204" pitchFamily="34" charset="0"/>
                        </a:rPr>
                        <a:t> $     (11,359,887)</a:t>
                      </a: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r>
                        <a:rPr lang="en-US" sz="1200" b="0" i="0" u="none" strike="noStrike">
                          <a:solidFill>
                            <a:srgbClr val="000000"/>
                          </a:solidFill>
                          <a:effectLst/>
                          <a:latin typeface="Calibri" panose="020F0502020204030204" pitchFamily="34" charset="0"/>
                        </a:rPr>
                        <a:t> $        (8,944,039)</a:t>
                      </a: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1886706011"/>
                  </a:ext>
                </a:extLst>
              </a:tr>
              <a:tr h="254192">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gridSpan="3">
                  <a:txBody>
                    <a:bodyPr/>
                    <a:lstStyle/>
                    <a:p>
                      <a:pPr algn="l" fontAlgn="b"/>
                      <a:r>
                        <a:rPr lang="en-US" sz="1200" b="0" i="0" u="none" strike="noStrike">
                          <a:solidFill>
                            <a:srgbClr val="000000"/>
                          </a:solidFill>
                          <a:effectLst/>
                          <a:latin typeface="Calibri" panose="020F0502020204030204" pitchFamily="34" charset="0"/>
                        </a:rPr>
                        <a:t>Members' Equity</a:t>
                      </a:r>
                    </a:p>
                  </a:txBody>
                  <a:tcPr marL="8304" marR="8304" marT="8304" marB="0" anchor="b">
                    <a:lnL>
                      <a:noFill/>
                    </a:lnL>
                    <a:lnR>
                      <a:noFill/>
                    </a:lnR>
                    <a:lnT>
                      <a:noFill/>
                    </a:lnT>
                    <a:lnB>
                      <a:noFill/>
                    </a:lnB>
                    <a:solidFill>
                      <a:schemeClr val="accent1">
                        <a:tint val="2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r>
                        <a:rPr lang="en-US" sz="1200" b="0" i="0" u="none" strike="noStrike">
                          <a:solidFill>
                            <a:srgbClr val="000000"/>
                          </a:solidFill>
                          <a:effectLst/>
                          <a:latin typeface="Calibri" panose="020F0502020204030204" pitchFamily="34" charset="0"/>
                        </a:rPr>
                        <a:t> $       28,644,164 </a:t>
                      </a: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r>
                        <a:rPr lang="en-US" sz="1200" b="0" i="0" u="none" strike="noStrike">
                          <a:solidFill>
                            <a:srgbClr val="000000"/>
                          </a:solidFill>
                          <a:effectLst/>
                          <a:latin typeface="Calibri" panose="020F0502020204030204" pitchFamily="34" charset="0"/>
                        </a:rPr>
                        <a:t> $       28,587,935 </a:t>
                      </a: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2185013197"/>
                  </a:ext>
                </a:extLst>
              </a:tr>
              <a:tr h="264360">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8304" marR="8304" marT="8304" marB="0" anchor="b">
                    <a:lnL>
                      <a:noFill/>
                    </a:lnL>
                    <a:lnR>
                      <a:noFill/>
                    </a:lnR>
                    <a:lnT>
                      <a:noFill/>
                    </a:lnT>
                    <a:lnB w="25400" cap="flat" cmpd="dbl" algn="ctr">
                      <a:solidFill>
                        <a:srgbClr val="000000"/>
                      </a:solidFill>
                      <a:prstDash val="solid"/>
                      <a:round/>
                      <a:headEnd type="none" w="med" len="med"/>
                      <a:tailEnd type="none" w="med" len="med"/>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8304" marR="8304" marT="8304" marB="0" anchor="b">
                    <a:lnL>
                      <a:noFill/>
                    </a:lnL>
                    <a:lnR>
                      <a:noFill/>
                    </a:lnR>
                    <a:lnT>
                      <a:noFill/>
                    </a:lnT>
                    <a:lnB w="25400" cap="flat" cmpd="dbl" algn="ctr">
                      <a:solidFill>
                        <a:srgbClr val="000000"/>
                      </a:solidFill>
                      <a:prstDash val="solid"/>
                      <a:round/>
                      <a:headEnd type="none" w="med" len="med"/>
                      <a:tailEnd type="none" w="med" len="med"/>
                    </a:lnB>
                    <a:solidFill>
                      <a:schemeClr val="accent1">
                        <a:tint val="2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2327855242"/>
                  </a:ext>
                </a:extLst>
              </a:tr>
              <a:tr h="264360">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gridSpan="4">
                  <a:txBody>
                    <a:bodyPr/>
                    <a:lstStyle/>
                    <a:p>
                      <a:pPr algn="l" fontAlgn="b"/>
                      <a:r>
                        <a:rPr lang="en-US" sz="1200" b="0" i="0" u="none" strike="noStrike">
                          <a:solidFill>
                            <a:srgbClr val="000000"/>
                          </a:solidFill>
                          <a:effectLst/>
                          <a:latin typeface="Calibri" panose="020F0502020204030204" pitchFamily="34" charset="0"/>
                        </a:rPr>
                        <a:t>Total Liabilities and Equity</a:t>
                      </a:r>
                    </a:p>
                  </a:txBody>
                  <a:tcPr marL="8304" marR="8304" marT="8304" marB="0" anchor="b">
                    <a:lnL>
                      <a:noFill/>
                    </a:lnL>
                    <a:lnR>
                      <a:noFill/>
                    </a:lnR>
                    <a:lnT>
                      <a:noFill/>
                    </a:lnT>
                    <a:lnB>
                      <a:noFill/>
                    </a:lnB>
                    <a:solidFill>
                      <a:schemeClr val="accent1">
                        <a:tint val="2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r>
                        <a:rPr lang="en-US" sz="1200" b="0" i="0" u="none" strike="noStrike">
                          <a:solidFill>
                            <a:srgbClr val="000000"/>
                          </a:solidFill>
                          <a:effectLst/>
                          <a:latin typeface="Calibri" panose="020F0502020204030204" pitchFamily="34" charset="0"/>
                        </a:rPr>
                        <a:t> $     313,026,772 </a:t>
                      </a:r>
                    </a:p>
                  </a:txBody>
                  <a:tcPr marL="8304" marR="8304" marT="8304" marB="0" anchor="b">
                    <a:lnL>
                      <a:noFill/>
                    </a:lnL>
                    <a:lnR>
                      <a:noFill/>
                    </a:lnR>
                    <a:lnT w="25400" cap="flat" cmpd="dbl" algn="ctr">
                      <a:solidFill>
                        <a:srgbClr val="000000"/>
                      </a:solidFill>
                      <a:prstDash val="solid"/>
                      <a:round/>
                      <a:headEnd type="none" w="med" len="med"/>
                      <a:tailEnd type="none" w="med" len="med"/>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r>
                        <a:rPr lang="en-US" sz="1200" b="0" i="0" u="none" strike="noStrike">
                          <a:solidFill>
                            <a:srgbClr val="000000"/>
                          </a:solidFill>
                          <a:effectLst/>
                          <a:latin typeface="Calibri" panose="020F0502020204030204" pitchFamily="34" charset="0"/>
                        </a:rPr>
                        <a:t> $     354,800,738 </a:t>
                      </a:r>
                    </a:p>
                  </a:txBody>
                  <a:tcPr marL="8304" marR="8304" marT="8304" marB="0" anchor="b">
                    <a:lnL>
                      <a:noFill/>
                    </a:lnL>
                    <a:lnR>
                      <a:noFill/>
                    </a:lnR>
                    <a:lnT w="25400" cap="flat" cmpd="dbl" algn="ctr">
                      <a:solidFill>
                        <a:srgbClr val="000000"/>
                      </a:solidFill>
                      <a:prstDash val="solid"/>
                      <a:round/>
                      <a:headEnd type="none" w="med" len="med"/>
                      <a:tailEnd type="none" w="med" len="med"/>
                    </a:lnT>
                    <a:lnB>
                      <a:noFill/>
                    </a:lnB>
                    <a:solidFill>
                      <a:schemeClr val="accent1">
                        <a:tint val="2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1582542501"/>
                  </a:ext>
                </a:extLst>
              </a:tr>
              <a:tr h="254192">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04" marR="8304" marT="830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3931490770"/>
                  </a:ext>
                </a:extLst>
              </a:tr>
            </a:tbl>
          </a:graphicData>
        </a:graphic>
      </p:graphicFrame>
    </p:spTree>
    <p:extLst>
      <p:ext uri="{BB962C8B-B14F-4D97-AF65-F5344CB8AC3E}">
        <p14:creationId xmlns:p14="http://schemas.microsoft.com/office/powerpoint/2010/main" val="2875952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76C44-48D6-4DBF-BAD9-726ECA7944ED}"/>
              </a:ext>
            </a:extLst>
          </p:cNvPr>
          <p:cNvSpPr>
            <a:spLocks noGrp="1"/>
          </p:cNvSpPr>
          <p:nvPr>
            <p:ph type="title"/>
          </p:nvPr>
        </p:nvSpPr>
        <p:spPr>
          <a:xfrm>
            <a:off x="838200" y="217343"/>
            <a:ext cx="10515600" cy="903887"/>
          </a:xfrm>
        </p:spPr>
        <p:txBody>
          <a:bodyPr>
            <a:normAutofit/>
          </a:bodyPr>
          <a:lstStyle/>
          <a:p>
            <a:pPr algn="ctr"/>
            <a:r>
              <a:rPr lang="en-US" sz="4000" dirty="0">
                <a:solidFill>
                  <a:schemeClr val="bg1"/>
                </a:solidFill>
                <a:latin typeface="Times New Roman" panose="02020603050405020304" pitchFamily="18" charset="0"/>
                <a:cs typeface="Times New Roman" panose="02020603050405020304" pitchFamily="18" charset="0"/>
              </a:rPr>
              <a:t>Income Statement</a:t>
            </a:r>
          </a:p>
        </p:txBody>
      </p:sp>
      <p:graphicFrame>
        <p:nvGraphicFramePr>
          <p:cNvPr id="7" name="Table 6">
            <a:extLst>
              <a:ext uri="{FF2B5EF4-FFF2-40B4-BE49-F238E27FC236}">
                <a16:creationId xmlns:a16="http://schemas.microsoft.com/office/drawing/2014/main" id="{C3287B28-9DD0-0CCD-BDB5-35F4073E99C0}"/>
              </a:ext>
            </a:extLst>
          </p:cNvPr>
          <p:cNvGraphicFramePr>
            <a:graphicFrameLocks noGrp="1"/>
          </p:cNvGraphicFramePr>
          <p:nvPr>
            <p:extLst>
              <p:ext uri="{D42A27DB-BD31-4B8C-83A1-F6EECF244321}">
                <p14:modId xmlns:p14="http://schemas.microsoft.com/office/powerpoint/2010/main" val="3732570566"/>
              </p:ext>
            </p:extLst>
          </p:nvPr>
        </p:nvGraphicFramePr>
        <p:xfrm>
          <a:off x="1638300" y="979715"/>
          <a:ext cx="8833757" cy="5279571"/>
        </p:xfrm>
        <a:graphic>
          <a:graphicData uri="http://schemas.openxmlformats.org/drawingml/2006/table">
            <a:tbl>
              <a:tblPr/>
              <a:tblGrid>
                <a:gridCol w="652339">
                  <a:extLst>
                    <a:ext uri="{9D8B030D-6E8A-4147-A177-3AD203B41FA5}">
                      <a16:colId xmlns:a16="http://schemas.microsoft.com/office/drawing/2014/main" val="3907705507"/>
                    </a:ext>
                  </a:extLst>
                </a:gridCol>
                <a:gridCol w="652339">
                  <a:extLst>
                    <a:ext uri="{9D8B030D-6E8A-4147-A177-3AD203B41FA5}">
                      <a16:colId xmlns:a16="http://schemas.microsoft.com/office/drawing/2014/main" val="2254479429"/>
                    </a:ext>
                  </a:extLst>
                </a:gridCol>
                <a:gridCol w="652339">
                  <a:extLst>
                    <a:ext uri="{9D8B030D-6E8A-4147-A177-3AD203B41FA5}">
                      <a16:colId xmlns:a16="http://schemas.microsoft.com/office/drawing/2014/main" val="3251642847"/>
                    </a:ext>
                  </a:extLst>
                </a:gridCol>
                <a:gridCol w="652339">
                  <a:extLst>
                    <a:ext uri="{9D8B030D-6E8A-4147-A177-3AD203B41FA5}">
                      <a16:colId xmlns:a16="http://schemas.microsoft.com/office/drawing/2014/main" val="1065028593"/>
                    </a:ext>
                  </a:extLst>
                </a:gridCol>
                <a:gridCol w="652339">
                  <a:extLst>
                    <a:ext uri="{9D8B030D-6E8A-4147-A177-3AD203B41FA5}">
                      <a16:colId xmlns:a16="http://schemas.microsoft.com/office/drawing/2014/main" val="747700803"/>
                    </a:ext>
                  </a:extLst>
                </a:gridCol>
                <a:gridCol w="652339">
                  <a:extLst>
                    <a:ext uri="{9D8B030D-6E8A-4147-A177-3AD203B41FA5}">
                      <a16:colId xmlns:a16="http://schemas.microsoft.com/office/drawing/2014/main" val="2288370959"/>
                    </a:ext>
                  </a:extLst>
                </a:gridCol>
                <a:gridCol w="652339">
                  <a:extLst>
                    <a:ext uri="{9D8B030D-6E8A-4147-A177-3AD203B41FA5}">
                      <a16:colId xmlns:a16="http://schemas.microsoft.com/office/drawing/2014/main" val="1810518969"/>
                    </a:ext>
                  </a:extLst>
                </a:gridCol>
                <a:gridCol w="1481353">
                  <a:extLst>
                    <a:ext uri="{9D8B030D-6E8A-4147-A177-3AD203B41FA5}">
                      <a16:colId xmlns:a16="http://schemas.microsoft.com/office/drawing/2014/main" val="850198944"/>
                    </a:ext>
                  </a:extLst>
                </a:gridCol>
                <a:gridCol w="652339">
                  <a:extLst>
                    <a:ext uri="{9D8B030D-6E8A-4147-A177-3AD203B41FA5}">
                      <a16:colId xmlns:a16="http://schemas.microsoft.com/office/drawing/2014/main" val="1800344230"/>
                    </a:ext>
                  </a:extLst>
                </a:gridCol>
                <a:gridCol w="1481353">
                  <a:extLst>
                    <a:ext uri="{9D8B030D-6E8A-4147-A177-3AD203B41FA5}">
                      <a16:colId xmlns:a16="http://schemas.microsoft.com/office/drawing/2014/main" val="947110838"/>
                    </a:ext>
                  </a:extLst>
                </a:gridCol>
                <a:gridCol w="652339">
                  <a:extLst>
                    <a:ext uri="{9D8B030D-6E8A-4147-A177-3AD203B41FA5}">
                      <a16:colId xmlns:a16="http://schemas.microsoft.com/office/drawing/2014/main" val="1307255191"/>
                    </a:ext>
                  </a:extLst>
                </a:gridCol>
              </a:tblGrid>
              <a:tr h="176280">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400129598"/>
                  </a:ext>
                </a:extLst>
              </a:tr>
              <a:tr h="220349">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r" fontAlgn="b"/>
                      <a:r>
                        <a:rPr lang="en-US" sz="1100" b="0" i="0" u="none" strike="noStrike">
                          <a:solidFill>
                            <a:srgbClr val="000000"/>
                          </a:solidFill>
                          <a:effectLst/>
                          <a:latin typeface="Calibri" panose="020F0502020204030204" pitchFamily="34" charset="0"/>
                        </a:rPr>
                        <a:t>12/31/2022</a:t>
                      </a: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r" fontAlgn="b"/>
                      <a:r>
                        <a:rPr lang="en-US" sz="1100" b="0" i="0" u="none" strike="noStrike">
                          <a:solidFill>
                            <a:srgbClr val="000000"/>
                          </a:solidFill>
                          <a:effectLst/>
                          <a:latin typeface="Calibri" panose="020F0502020204030204" pitchFamily="34" charset="0"/>
                        </a:rPr>
                        <a:t>12/31/2023</a:t>
                      </a: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1632344811"/>
                  </a:ext>
                </a:extLst>
              </a:tr>
              <a:tr h="220349">
                <a:tc>
                  <a:txBody>
                    <a:bodyPr/>
                    <a:lstStyle/>
                    <a:p>
                      <a:pPr algn="l" fontAlgn="b"/>
                      <a:endParaRPr lang="en-US" sz="800" b="0" i="0" u="none" strike="noStrike" dirty="0">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gridSpan="3">
                  <a:txBody>
                    <a:bodyPr/>
                    <a:lstStyle/>
                    <a:p>
                      <a:pPr algn="l" fontAlgn="b"/>
                      <a:r>
                        <a:rPr lang="en-US" sz="1100" b="0" i="0" u="none" strike="noStrike">
                          <a:solidFill>
                            <a:srgbClr val="000000"/>
                          </a:solidFill>
                          <a:effectLst/>
                          <a:latin typeface="Calibri" panose="020F0502020204030204" pitchFamily="34" charset="0"/>
                        </a:rPr>
                        <a:t>Interest Income</a:t>
                      </a:r>
                    </a:p>
                  </a:txBody>
                  <a:tcPr marL="7264" marR="7264" marT="7264" marB="0" anchor="b">
                    <a:lnL>
                      <a:noFill/>
                    </a:lnL>
                    <a:lnR>
                      <a:noFill/>
                    </a:lnR>
                    <a:lnT>
                      <a:noFill/>
                    </a:lnT>
                    <a:lnB>
                      <a:noFill/>
                    </a:lnB>
                    <a:solidFill>
                      <a:schemeClr val="accent1">
                        <a:tint val="2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715851206"/>
                  </a:ext>
                </a:extLst>
              </a:tr>
              <a:tr h="220349">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gridSpan="3">
                  <a:txBody>
                    <a:bodyPr/>
                    <a:lstStyle/>
                    <a:p>
                      <a:pPr algn="l" fontAlgn="b"/>
                      <a:r>
                        <a:rPr lang="en-US" sz="1100" b="0" i="0" u="none" strike="noStrike">
                          <a:solidFill>
                            <a:srgbClr val="000000"/>
                          </a:solidFill>
                          <a:effectLst/>
                          <a:latin typeface="Calibri" panose="020F0502020204030204" pitchFamily="34" charset="0"/>
                        </a:rPr>
                        <a:t>Interest from Loans</a:t>
                      </a:r>
                    </a:p>
                  </a:txBody>
                  <a:tcPr marL="7264" marR="7264" marT="7264" marB="0" anchor="b">
                    <a:lnL>
                      <a:noFill/>
                    </a:lnL>
                    <a:lnR>
                      <a:noFill/>
                    </a:lnR>
                    <a:lnT>
                      <a:noFill/>
                    </a:lnT>
                    <a:lnB>
                      <a:noFill/>
                    </a:lnB>
                    <a:solidFill>
                      <a:schemeClr val="accent1">
                        <a:tint val="2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r>
                        <a:rPr lang="en-US" sz="1100" b="0" i="0" u="none" strike="noStrike">
                          <a:solidFill>
                            <a:srgbClr val="000000"/>
                          </a:solidFill>
                          <a:effectLst/>
                          <a:latin typeface="Calibri" panose="020F0502020204030204" pitchFamily="34" charset="0"/>
                        </a:rPr>
                        <a:t> $          8,667,477 </a:t>
                      </a: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r>
                        <a:rPr lang="en-US" sz="1100" b="0" i="0" u="none" strike="noStrike">
                          <a:solidFill>
                            <a:srgbClr val="000000"/>
                          </a:solidFill>
                          <a:effectLst/>
                          <a:latin typeface="Calibri" panose="020F0502020204030204" pitchFamily="34" charset="0"/>
                        </a:rPr>
                        <a:t> $       10,640,718 </a:t>
                      </a: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3544158724"/>
                  </a:ext>
                </a:extLst>
              </a:tr>
              <a:tr h="220349">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gridSpan="4">
                  <a:txBody>
                    <a:bodyPr/>
                    <a:lstStyle/>
                    <a:p>
                      <a:pPr algn="l" fontAlgn="b"/>
                      <a:r>
                        <a:rPr lang="en-US" sz="1100" b="0" i="0" u="none" strike="noStrike">
                          <a:solidFill>
                            <a:srgbClr val="000000"/>
                          </a:solidFill>
                          <a:effectLst/>
                          <a:latin typeface="Calibri" panose="020F0502020204030204" pitchFamily="34" charset="0"/>
                        </a:rPr>
                        <a:t>Income from Investments</a:t>
                      </a:r>
                    </a:p>
                  </a:txBody>
                  <a:tcPr marL="7264" marR="7264" marT="7264" marB="0" anchor="b">
                    <a:lnL>
                      <a:noFill/>
                    </a:lnL>
                    <a:lnR>
                      <a:noFill/>
                    </a:lnR>
                    <a:lnT>
                      <a:noFill/>
                    </a:lnT>
                    <a:lnB>
                      <a:noFill/>
                    </a:lnB>
                    <a:solidFill>
                      <a:schemeClr val="accent1">
                        <a:tint val="2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r>
                        <a:rPr lang="en-US" sz="1100" b="0" i="0" u="none" strike="noStrike">
                          <a:solidFill>
                            <a:srgbClr val="000000"/>
                          </a:solidFill>
                          <a:effectLst/>
                          <a:latin typeface="Calibri" panose="020F0502020204030204" pitchFamily="34" charset="0"/>
                        </a:rPr>
                        <a:t> $          2,297,915 </a:t>
                      </a: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r>
                        <a:rPr lang="en-US" sz="1100" b="0" i="0" u="none" strike="noStrike">
                          <a:solidFill>
                            <a:srgbClr val="000000"/>
                          </a:solidFill>
                          <a:effectLst/>
                          <a:latin typeface="Calibri" panose="020F0502020204030204" pitchFamily="34" charset="0"/>
                        </a:rPr>
                        <a:t> $          2,620,550 </a:t>
                      </a: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1700354140"/>
                  </a:ext>
                </a:extLst>
              </a:tr>
              <a:tr h="229165">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7264" marR="7264" marT="7264" marB="0" anchor="b">
                    <a:lnL>
                      <a:noFill/>
                    </a:lnL>
                    <a:lnR>
                      <a:noFill/>
                    </a:lnR>
                    <a:lnT>
                      <a:noFill/>
                    </a:lnT>
                    <a:lnB w="25400" cap="flat" cmpd="dbl" algn="ctr">
                      <a:solidFill>
                        <a:srgbClr val="000000"/>
                      </a:solidFill>
                      <a:prstDash val="solid"/>
                      <a:round/>
                      <a:headEnd type="none" w="med" len="med"/>
                      <a:tailEnd type="none" w="med" len="med"/>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7264" marR="7264" marT="7264" marB="0" anchor="b">
                    <a:lnL>
                      <a:noFill/>
                    </a:lnL>
                    <a:lnR>
                      <a:noFill/>
                    </a:lnR>
                    <a:lnT>
                      <a:noFill/>
                    </a:lnT>
                    <a:lnB w="25400" cap="flat" cmpd="dbl" algn="ctr">
                      <a:solidFill>
                        <a:srgbClr val="000000"/>
                      </a:solidFill>
                      <a:prstDash val="solid"/>
                      <a:round/>
                      <a:headEnd type="none" w="med" len="med"/>
                      <a:tailEnd type="none" w="med" len="med"/>
                    </a:lnB>
                    <a:solidFill>
                      <a:schemeClr val="accent1">
                        <a:tint val="2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3302100241"/>
                  </a:ext>
                </a:extLst>
              </a:tr>
              <a:tr h="229165">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gridSpan="3">
                  <a:txBody>
                    <a:bodyPr/>
                    <a:lstStyle/>
                    <a:p>
                      <a:pPr algn="l" fontAlgn="b"/>
                      <a:r>
                        <a:rPr lang="en-US" sz="1100" b="1" i="0" u="none" strike="noStrike">
                          <a:solidFill>
                            <a:srgbClr val="000000"/>
                          </a:solidFill>
                          <a:effectLst/>
                          <a:latin typeface="Calibri" panose="020F0502020204030204" pitchFamily="34" charset="0"/>
                        </a:rPr>
                        <a:t>Total Interest Income</a:t>
                      </a:r>
                    </a:p>
                  </a:txBody>
                  <a:tcPr marL="7264" marR="7264" marT="7264" marB="0" anchor="b">
                    <a:lnL>
                      <a:noFill/>
                    </a:lnL>
                    <a:lnR>
                      <a:noFill/>
                    </a:lnR>
                    <a:lnT>
                      <a:noFill/>
                    </a:lnT>
                    <a:lnB>
                      <a:noFill/>
                    </a:lnB>
                    <a:solidFill>
                      <a:schemeClr val="accent1">
                        <a:tint val="2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r>
                        <a:rPr lang="en-US" sz="1100" b="0" i="0" u="none" strike="noStrike">
                          <a:solidFill>
                            <a:srgbClr val="000000"/>
                          </a:solidFill>
                          <a:effectLst/>
                          <a:latin typeface="Calibri" panose="020F0502020204030204" pitchFamily="34" charset="0"/>
                        </a:rPr>
                        <a:t> $       10,965,392 </a:t>
                      </a:r>
                    </a:p>
                  </a:txBody>
                  <a:tcPr marL="7264" marR="7264" marT="7264" marB="0" anchor="b">
                    <a:lnL>
                      <a:noFill/>
                    </a:lnL>
                    <a:lnR>
                      <a:noFill/>
                    </a:lnR>
                    <a:lnT w="25400" cap="flat" cmpd="dbl" algn="ctr">
                      <a:solidFill>
                        <a:srgbClr val="000000"/>
                      </a:solidFill>
                      <a:prstDash val="solid"/>
                      <a:round/>
                      <a:headEnd type="none" w="med" len="med"/>
                      <a:tailEnd type="none" w="med" len="med"/>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r>
                        <a:rPr lang="en-US" sz="1100" b="0" i="0" u="none" strike="noStrike">
                          <a:solidFill>
                            <a:srgbClr val="000000"/>
                          </a:solidFill>
                          <a:effectLst/>
                          <a:latin typeface="Calibri" panose="020F0502020204030204" pitchFamily="34" charset="0"/>
                        </a:rPr>
                        <a:t> $       13,261,268 </a:t>
                      </a:r>
                    </a:p>
                  </a:txBody>
                  <a:tcPr marL="7264" marR="7264" marT="7264" marB="0" anchor="b">
                    <a:lnL>
                      <a:noFill/>
                    </a:lnL>
                    <a:lnR>
                      <a:noFill/>
                    </a:lnR>
                    <a:lnT w="25400" cap="flat" cmpd="dbl" algn="ctr">
                      <a:solidFill>
                        <a:srgbClr val="000000"/>
                      </a:solidFill>
                      <a:prstDash val="solid"/>
                      <a:round/>
                      <a:headEnd type="none" w="med" len="med"/>
                      <a:tailEnd type="none" w="med" len="med"/>
                    </a:lnT>
                    <a:lnB>
                      <a:noFill/>
                    </a:lnB>
                    <a:solidFill>
                      <a:schemeClr val="accent1">
                        <a:tint val="2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1365797366"/>
                  </a:ext>
                </a:extLst>
              </a:tr>
              <a:tr h="220349">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3338683487"/>
                  </a:ext>
                </a:extLst>
              </a:tr>
              <a:tr h="220349">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gridSpan="3">
                  <a:txBody>
                    <a:bodyPr/>
                    <a:lstStyle/>
                    <a:p>
                      <a:pPr algn="l" fontAlgn="b"/>
                      <a:r>
                        <a:rPr lang="en-US" sz="1100" b="1" i="0" u="none" strike="noStrike">
                          <a:solidFill>
                            <a:srgbClr val="000000"/>
                          </a:solidFill>
                          <a:effectLst/>
                          <a:latin typeface="Calibri" panose="020F0502020204030204" pitchFamily="34" charset="0"/>
                        </a:rPr>
                        <a:t>Operating Income</a:t>
                      </a:r>
                    </a:p>
                  </a:txBody>
                  <a:tcPr marL="7264" marR="7264" marT="7264" marB="0" anchor="b">
                    <a:lnL>
                      <a:noFill/>
                    </a:lnL>
                    <a:lnR>
                      <a:noFill/>
                    </a:lnR>
                    <a:lnT>
                      <a:noFill/>
                    </a:lnT>
                    <a:lnB>
                      <a:noFill/>
                    </a:lnB>
                    <a:solidFill>
                      <a:schemeClr val="accent1">
                        <a:tint val="2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r>
                        <a:rPr lang="en-US" sz="1100" b="0" i="0" u="none" strike="noStrike">
                          <a:solidFill>
                            <a:srgbClr val="000000"/>
                          </a:solidFill>
                          <a:effectLst/>
                          <a:latin typeface="Calibri" panose="020F0502020204030204" pitchFamily="34" charset="0"/>
                        </a:rPr>
                        <a:t> $          3,770,236 </a:t>
                      </a: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r>
                        <a:rPr lang="en-US" sz="1100" b="0" i="0" u="none" strike="noStrike">
                          <a:solidFill>
                            <a:srgbClr val="000000"/>
                          </a:solidFill>
                          <a:effectLst/>
                          <a:latin typeface="Calibri" panose="020F0502020204030204" pitchFamily="34" charset="0"/>
                        </a:rPr>
                        <a:t> $          3,609,883 </a:t>
                      </a: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1099649774"/>
                  </a:ext>
                </a:extLst>
              </a:tr>
              <a:tr h="220349">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1762443242"/>
                  </a:ext>
                </a:extLst>
              </a:tr>
              <a:tr h="220349">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gridSpan="3">
                  <a:txBody>
                    <a:bodyPr/>
                    <a:lstStyle/>
                    <a:p>
                      <a:pPr algn="l" fontAlgn="b"/>
                      <a:r>
                        <a:rPr lang="en-US" sz="1100" b="0" i="0" u="none" strike="noStrike">
                          <a:solidFill>
                            <a:srgbClr val="000000"/>
                          </a:solidFill>
                          <a:effectLst/>
                          <a:latin typeface="Calibri" panose="020F0502020204030204" pitchFamily="34" charset="0"/>
                        </a:rPr>
                        <a:t>Non-Interest Expenses</a:t>
                      </a:r>
                    </a:p>
                  </a:txBody>
                  <a:tcPr marL="7264" marR="7264" marT="7264" marB="0" anchor="b">
                    <a:lnL>
                      <a:noFill/>
                    </a:lnL>
                    <a:lnR>
                      <a:noFill/>
                    </a:lnR>
                    <a:lnT>
                      <a:noFill/>
                    </a:lnT>
                    <a:lnB>
                      <a:noFill/>
                    </a:lnB>
                    <a:solidFill>
                      <a:schemeClr val="accent1">
                        <a:tint val="2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1028290716"/>
                  </a:ext>
                </a:extLst>
              </a:tr>
              <a:tr h="220349">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gridSpan="3">
                  <a:txBody>
                    <a:bodyPr/>
                    <a:lstStyle/>
                    <a:p>
                      <a:pPr algn="l" fontAlgn="b"/>
                      <a:r>
                        <a:rPr lang="en-US" sz="1100" b="0" i="0" u="none" strike="noStrike">
                          <a:solidFill>
                            <a:srgbClr val="000000"/>
                          </a:solidFill>
                          <a:effectLst/>
                          <a:latin typeface="Calibri" panose="020F0502020204030204" pitchFamily="34" charset="0"/>
                        </a:rPr>
                        <a:t>Provision for Loan Loss</a:t>
                      </a:r>
                    </a:p>
                  </a:txBody>
                  <a:tcPr marL="7264" marR="7264" marT="7264" marB="0" anchor="b">
                    <a:lnL>
                      <a:noFill/>
                    </a:lnL>
                    <a:lnR>
                      <a:noFill/>
                    </a:lnR>
                    <a:lnT>
                      <a:noFill/>
                    </a:lnT>
                    <a:lnB>
                      <a:noFill/>
                    </a:lnB>
                    <a:solidFill>
                      <a:schemeClr val="accent1">
                        <a:tint val="2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r>
                        <a:rPr lang="en-US" sz="1100" b="0" i="0" u="none" strike="noStrike">
                          <a:solidFill>
                            <a:srgbClr val="000000"/>
                          </a:solidFill>
                          <a:effectLst/>
                          <a:latin typeface="Calibri" panose="020F0502020204030204" pitchFamily="34" charset="0"/>
                        </a:rPr>
                        <a:t> $          1,388,616 </a:t>
                      </a: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r>
                        <a:rPr lang="en-US" sz="1100" b="0" i="0" u="none" strike="noStrike">
                          <a:solidFill>
                            <a:srgbClr val="000000"/>
                          </a:solidFill>
                          <a:effectLst/>
                          <a:latin typeface="Calibri" panose="020F0502020204030204" pitchFamily="34" charset="0"/>
                        </a:rPr>
                        <a:t> $          2,528,068 </a:t>
                      </a: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2474592938"/>
                  </a:ext>
                </a:extLst>
              </a:tr>
              <a:tr h="220349">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gridSpan="4">
                  <a:txBody>
                    <a:bodyPr/>
                    <a:lstStyle/>
                    <a:p>
                      <a:pPr algn="l" fontAlgn="b"/>
                      <a:r>
                        <a:rPr lang="en-US" sz="1100" b="0" i="0" u="none" strike="noStrike">
                          <a:solidFill>
                            <a:srgbClr val="000000"/>
                          </a:solidFill>
                          <a:effectLst/>
                          <a:latin typeface="Calibri" panose="020F0502020204030204" pitchFamily="34" charset="0"/>
                        </a:rPr>
                        <a:t>Compensation &amp; Benefits</a:t>
                      </a:r>
                    </a:p>
                  </a:txBody>
                  <a:tcPr marL="7264" marR="7264" marT="7264" marB="0" anchor="b">
                    <a:lnL>
                      <a:noFill/>
                    </a:lnL>
                    <a:lnR>
                      <a:noFill/>
                    </a:lnR>
                    <a:lnT>
                      <a:noFill/>
                    </a:lnT>
                    <a:lnB>
                      <a:noFill/>
                    </a:lnB>
                    <a:solidFill>
                      <a:schemeClr val="accent1">
                        <a:tint val="2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r>
                        <a:rPr lang="en-US" sz="1100" b="0" i="0" u="none" strike="noStrike">
                          <a:solidFill>
                            <a:srgbClr val="000000"/>
                          </a:solidFill>
                          <a:effectLst/>
                          <a:latin typeface="Calibri" panose="020F0502020204030204" pitchFamily="34" charset="0"/>
                        </a:rPr>
                        <a:t> $          4,417,504 </a:t>
                      </a: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r>
                        <a:rPr lang="en-US" sz="1100" b="0" i="0" u="none" strike="noStrike">
                          <a:solidFill>
                            <a:srgbClr val="000000"/>
                          </a:solidFill>
                          <a:effectLst/>
                          <a:latin typeface="Calibri" panose="020F0502020204030204" pitchFamily="34" charset="0"/>
                        </a:rPr>
                        <a:t> $          5,180,698 </a:t>
                      </a: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367537494"/>
                  </a:ext>
                </a:extLst>
              </a:tr>
              <a:tr h="220349">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gridSpan="3">
                  <a:txBody>
                    <a:bodyPr/>
                    <a:lstStyle/>
                    <a:p>
                      <a:pPr algn="l" fontAlgn="b"/>
                      <a:r>
                        <a:rPr lang="en-US" sz="1100" b="0" i="0" u="none" strike="noStrike">
                          <a:solidFill>
                            <a:srgbClr val="000000"/>
                          </a:solidFill>
                          <a:effectLst/>
                          <a:latin typeface="Calibri" panose="020F0502020204030204" pitchFamily="34" charset="0"/>
                        </a:rPr>
                        <a:t>Office Occupancy</a:t>
                      </a:r>
                    </a:p>
                  </a:txBody>
                  <a:tcPr marL="7264" marR="7264" marT="7264" marB="0" anchor="b">
                    <a:lnL>
                      <a:noFill/>
                    </a:lnL>
                    <a:lnR>
                      <a:noFill/>
                    </a:lnR>
                    <a:lnT>
                      <a:noFill/>
                    </a:lnT>
                    <a:lnB>
                      <a:noFill/>
                    </a:lnB>
                    <a:solidFill>
                      <a:schemeClr val="accent1">
                        <a:tint val="2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r>
                        <a:rPr lang="en-US" sz="1100" b="0" i="0" u="none" strike="noStrike">
                          <a:solidFill>
                            <a:srgbClr val="000000"/>
                          </a:solidFill>
                          <a:effectLst/>
                          <a:latin typeface="Calibri" panose="020F0502020204030204" pitchFamily="34" charset="0"/>
                        </a:rPr>
                        <a:t> $             496,475 </a:t>
                      </a: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r>
                        <a:rPr lang="en-US" sz="1100" b="0" i="0" u="none" strike="noStrike">
                          <a:solidFill>
                            <a:srgbClr val="000000"/>
                          </a:solidFill>
                          <a:effectLst/>
                          <a:latin typeface="Calibri" panose="020F0502020204030204" pitchFamily="34" charset="0"/>
                        </a:rPr>
                        <a:t> $             581,685 </a:t>
                      </a: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1594685756"/>
                  </a:ext>
                </a:extLst>
              </a:tr>
              <a:tr h="220349">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gridSpan="4">
                  <a:txBody>
                    <a:bodyPr/>
                    <a:lstStyle/>
                    <a:p>
                      <a:pPr algn="l" fontAlgn="b"/>
                      <a:r>
                        <a:rPr lang="en-US" sz="1100" b="0" i="0" u="none" strike="noStrike">
                          <a:solidFill>
                            <a:srgbClr val="000000"/>
                          </a:solidFill>
                          <a:effectLst/>
                          <a:latin typeface="Calibri" panose="020F0502020204030204" pitchFamily="34" charset="0"/>
                        </a:rPr>
                        <a:t>Other Operating Expenses</a:t>
                      </a:r>
                    </a:p>
                  </a:txBody>
                  <a:tcPr marL="7264" marR="7264" marT="7264" marB="0" anchor="b">
                    <a:lnL>
                      <a:noFill/>
                    </a:lnL>
                    <a:lnR>
                      <a:noFill/>
                    </a:lnR>
                    <a:lnT>
                      <a:noFill/>
                    </a:lnT>
                    <a:lnB>
                      <a:noFill/>
                    </a:lnB>
                    <a:solidFill>
                      <a:schemeClr val="accent1">
                        <a:tint val="2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r>
                        <a:rPr lang="en-US" sz="1100" b="0" i="0" u="none" strike="noStrike">
                          <a:solidFill>
                            <a:srgbClr val="000000"/>
                          </a:solidFill>
                          <a:effectLst/>
                          <a:latin typeface="Calibri" panose="020F0502020204030204" pitchFamily="34" charset="0"/>
                        </a:rPr>
                        <a:t> $          7,429,980 </a:t>
                      </a: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r>
                        <a:rPr lang="en-US" sz="1100" b="0" i="0" u="none" strike="noStrike">
                          <a:solidFill>
                            <a:srgbClr val="000000"/>
                          </a:solidFill>
                          <a:effectLst/>
                          <a:latin typeface="Calibri" panose="020F0502020204030204" pitchFamily="34" charset="0"/>
                        </a:rPr>
                        <a:t> $          8,425,223 </a:t>
                      </a: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2289174665"/>
                  </a:ext>
                </a:extLst>
              </a:tr>
              <a:tr h="229165">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7264" marR="7264" marT="7264" marB="0" anchor="b">
                    <a:lnL>
                      <a:noFill/>
                    </a:lnL>
                    <a:lnR>
                      <a:noFill/>
                    </a:lnR>
                    <a:lnT>
                      <a:noFill/>
                    </a:lnT>
                    <a:lnB w="25400" cap="flat" cmpd="dbl" algn="ctr">
                      <a:solidFill>
                        <a:srgbClr val="000000"/>
                      </a:solidFill>
                      <a:prstDash val="solid"/>
                      <a:round/>
                      <a:headEnd type="none" w="med" len="med"/>
                      <a:tailEnd type="none" w="med" len="med"/>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7264" marR="7264" marT="7264" marB="0" anchor="b">
                    <a:lnL>
                      <a:noFill/>
                    </a:lnL>
                    <a:lnR>
                      <a:noFill/>
                    </a:lnR>
                    <a:lnT>
                      <a:noFill/>
                    </a:lnT>
                    <a:lnB w="25400" cap="flat" cmpd="dbl" algn="ctr">
                      <a:solidFill>
                        <a:srgbClr val="000000"/>
                      </a:solidFill>
                      <a:prstDash val="solid"/>
                      <a:round/>
                      <a:headEnd type="none" w="med" len="med"/>
                      <a:tailEnd type="none" w="med" len="med"/>
                    </a:lnB>
                    <a:solidFill>
                      <a:schemeClr val="accent1">
                        <a:tint val="2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3308744245"/>
                  </a:ext>
                </a:extLst>
              </a:tr>
              <a:tr h="229165">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gridSpan="4">
                  <a:txBody>
                    <a:bodyPr/>
                    <a:lstStyle/>
                    <a:p>
                      <a:pPr algn="l" fontAlgn="b"/>
                      <a:r>
                        <a:rPr lang="en-US" sz="1100" b="1" i="0" u="none" strike="noStrike">
                          <a:solidFill>
                            <a:srgbClr val="000000"/>
                          </a:solidFill>
                          <a:effectLst/>
                          <a:latin typeface="Calibri" panose="020F0502020204030204" pitchFamily="34" charset="0"/>
                        </a:rPr>
                        <a:t>Total Non-Interest Expenses</a:t>
                      </a:r>
                    </a:p>
                  </a:txBody>
                  <a:tcPr marL="7264" marR="7264" marT="7264" marB="0" anchor="b">
                    <a:lnL>
                      <a:noFill/>
                    </a:lnL>
                    <a:lnR>
                      <a:noFill/>
                    </a:lnR>
                    <a:lnT>
                      <a:noFill/>
                    </a:lnT>
                    <a:lnB>
                      <a:noFill/>
                    </a:lnB>
                    <a:solidFill>
                      <a:schemeClr val="accent1">
                        <a:tint val="2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r>
                        <a:rPr lang="en-US" sz="1100" b="0" i="0" u="none" strike="noStrike">
                          <a:solidFill>
                            <a:srgbClr val="000000"/>
                          </a:solidFill>
                          <a:effectLst/>
                          <a:latin typeface="Calibri" panose="020F0502020204030204" pitchFamily="34" charset="0"/>
                        </a:rPr>
                        <a:t> $       13,732,575 </a:t>
                      </a:r>
                    </a:p>
                  </a:txBody>
                  <a:tcPr marL="7264" marR="7264" marT="7264" marB="0" anchor="b">
                    <a:lnL>
                      <a:noFill/>
                    </a:lnL>
                    <a:lnR>
                      <a:noFill/>
                    </a:lnR>
                    <a:lnT w="25400" cap="flat" cmpd="dbl" algn="ctr">
                      <a:solidFill>
                        <a:srgbClr val="000000"/>
                      </a:solidFill>
                      <a:prstDash val="solid"/>
                      <a:round/>
                      <a:headEnd type="none" w="med" len="med"/>
                      <a:tailEnd type="none" w="med" len="med"/>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r>
                        <a:rPr lang="en-US" sz="1100" b="0" i="0" u="none" strike="noStrike">
                          <a:solidFill>
                            <a:srgbClr val="000000"/>
                          </a:solidFill>
                          <a:effectLst/>
                          <a:latin typeface="Calibri" panose="020F0502020204030204" pitchFamily="34" charset="0"/>
                        </a:rPr>
                        <a:t> $       16,715,674 </a:t>
                      </a:r>
                    </a:p>
                  </a:txBody>
                  <a:tcPr marL="7264" marR="7264" marT="7264" marB="0" anchor="b">
                    <a:lnL>
                      <a:noFill/>
                    </a:lnL>
                    <a:lnR>
                      <a:noFill/>
                    </a:lnR>
                    <a:lnT w="25400" cap="flat" cmpd="dbl" algn="ctr">
                      <a:solidFill>
                        <a:srgbClr val="000000"/>
                      </a:solidFill>
                      <a:prstDash val="solid"/>
                      <a:round/>
                      <a:headEnd type="none" w="med" len="med"/>
                      <a:tailEnd type="none" w="med" len="med"/>
                    </a:lnT>
                    <a:lnB>
                      <a:noFill/>
                    </a:lnB>
                    <a:solidFill>
                      <a:schemeClr val="accent1">
                        <a:tint val="2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4284972301"/>
                  </a:ext>
                </a:extLst>
              </a:tr>
              <a:tr h="220349">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1012913823"/>
                  </a:ext>
                </a:extLst>
              </a:tr>
              <a:tr h="220349">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gridSpan="5">
                  <a:txBody>
                    <a:bodyPr/>
                    <a:lstStyle/>
                    <a:p>
                      <a:pPr algn="l" fontAlgn="b"/>
                      <a:r>
                        <a:rPr lang="en-US" sz="1100" b="1" i="0" u="none" strike="noStrike">
                          <a:solidFill>
                            <a:srgbClr val="000000"/>
                          </a:solidFill>
                          <a:effectLst/>
                          <a:latin typeface="Calibri" panose="020F0502020204030204" pitchFamily="34" charset="0"/>
                        </a:rPr>
                        <a:t>Other Non-Operating (Gain)/Loss</a:t>
                      </a:r>
                    </a:p>
                  </a:txBody>
                  <a:tcPr marL="7264" marR="7264" marT="7264" marB="0" anchor="b">
                    <a:lnL>
                      <a:noFill/>
                    </a:lnL>
                    <a:lnR>
                      <a:noFill/>
                    </a:lnR>
                    <a:lnT>
                      <a:noFill/>
                    </a:lnT>
                    <a:lnB>
                      <a:noFill/>
                    </a:lnB>
                    <a:solidFill>
                      <a:schemeClr val="accent1">
                        <a:tint val="2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           (981,485)</a:t>
                      </a: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r>
                        <a:rPr lang="en-US" sz="1100" b="0" i="0" u="none" strike="noStrike">
                          <a:solidFill>
                            <a:srgbClr val="000000"/>
                          </a:solidFill>
                          <a:effectLst/>
                          <a:latin typeface="Calibri" panose="020F0502020204030204" pitchFamily="34" charset="0"/>
                        </a:rPr>
                        <a:t> $           (749,357)</a:t>
                      </a: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3404413316"/>
                  </a:ext>
                </a:extLst>
              </a:tr>
              <a:tr h="220349">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1816225252"/>
                  </a:ext>
                </a:extLst>
              </a:tr>
              <a:tr h="220349">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gridSpan="3">
                  <a:txBody>
                    <a:bodyPr/>
                    <a:lstStyle/>
                    <a:p>
                      <a:pPr algn="l" fontAlgn="b"/>
                      <a:r>
                        <a:rPr lang="en-US" sz="1100" b="1" i="0" u="none" strike="noStrike">
                          <a:solidFill>
                            <a:srgbClr val="000000"/>
                          </a:solidFill>
                          <a:effectLst/>
                          <a:latin typeface="Calibri" panose="020F0502020204030204" pitchFamily="34" charset="0"/>
                        </a:rPr>
                        <a:t>Dividend Expense</a:t>
                      </a:r>
                    </a:p>
                  </a:txBody>
                  <a:tcPr marL="7264" marR="7264" marT="7264" marB="0" anchor="b">
                    <a:lnL>
                      <a:noFill/>
                    </a:lnL>
                    <a:lnR>
                      <a:noFill/>
                    </a:lnR>
                    <a:lnT>
                      <a:noFill/>
                    </a:lnT>
                    <a:lnB>
                      <a:noFill/>
                    </a:lnB>
                    <a:solidFill>
                      <a:schemeClr val="accent1">
                        <a:tint val="2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r>
                        <a:rPr lang="en-US" sz="1100" b="0" i="0" u="none" strike="noStrike">
                          <a:solidFill>
                            <a:srgbClr val="000000"/>
                          </a:solidFill>
                          <a:effectLst/>
                          <a:latin typeface="Calibri" panose="020F0502020204030204" pitchFamily="34" charset="0"/>
                        </a:rPr>
                        <a:t> $             366,253 </a:t>
                      </a: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r>
                        <a:rPr lang="en-US" sz="1100" b="0" i="0" u="none" strike="noStrike">
                          <a:solidFill>
                            <a:srgbClr val="000000"/>
                          </a:solidFill>
                          <a:effectLst/>
                          <a:latin typeface="Calibri" panose="020F0502020204030204" pitchFamily="34" charset="0"/>
                        </a:rPr>
                        <a:t> $          1,294,157 </a:t>
                      </a: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1234244614"/>
                  </a:ext>
                </a:extLst>
              </a:tr>
              <a:tr h="220349">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2040322339"/>
                  </a:ext>
                </a:extLst>
              </a:tr>
              <a:tr h="220349">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gridSpan="2">
                  <a:txBody>
                    <a:bodyPr/>
                    <a:lstStyle/>
                    <a:p>
                      <a:pPr algn="l" fontAlgn="b"/>
                      <a:r>
                        <a:rPr lang="en-US" sz="1100" b="1" i="0" u="none" strike="noStrike">
                          <a:solidFill>
                            <a:srgbClr val="000000"/>
                          </a:solidFill>
                          <a:effectLst/>
                          <a:latin typeface="Calibri" panose="020F0502020204030204" pitchFamily="34" charset="0"/>
                        </a:rPr>
                        <a:t>Net Income</a:t>
                      </a:r>
                    </a:p>
                  </a:txBody>
                  <a:tcPr marL="7264" marR="7264" marT="7264" marB="0" anchor="b">
                    <a:lnL>
                      <a:noFill/>
                    </a:lnL>
                    <a:lnR>
                      <a:noFill/>
                    </a:lnR>
                    <a:lnT>
                      <a:noFill/>
                    </a:lnT>
                    <a:lnB>
                      <a:noFill/>
                    </a:lnB>
                    <a:solidFill>
                      <a:schemeClr val="accent1">
                        <a:tint val="20000"/>
                      </a:schemeClr>
                    </a:solidFill>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r>
                        <a:rPr lang="en-US" sz="1100" b="0" i="0" u="none" strike="noStrike">
                          <a:solidFill>
                            <a:srgbClr val="000000"/>
                          </a:solidFill>
                          <a:effectLst/>
                          <a:latin typeface="Calibri" panose="020F0502020204030204" pitchFamily="34" charset="0"/>
                        </a:rPr>
                        <a:t> $          1,618,285 </a:t>
                      </a: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r>
                        <a:rPr lang="en-US" sz="1100" b="0" i="0" u="none" strike="noStrike">
                          <a:solidFill>
                            <a:srgbClr val="000000"/>
                          </a:solidFill>
                          <a:effectLst/>
                          <a:latin typeface="Calibri" panose="020F0502020204030204" pitchFamily="34" charset="0"/>
                        </a:rPr>
                        <a:t> $           (389,323)</a:t>
                      </a: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114160440"/>
                  </a:ext>
                </a:extLst>
              </a:tr>
              <a:tr h="220349">
                <a:tc>
                  <a:txBody>
                    <a:bodyPr/>
                    <a:lstStyle/>
                    <a:p>
                      <a:pPr algn="l" fontAlgn="b"/>
                      <a:endParaRPr lang="en-US" sz="8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264" marR="7264" marT="7264" marB="0" anchor="b">
                    <a:lnL>
                      <a:noFill/>
                    </a:lnL>
                    <a:lnR>
                      <a:noFill/>
                    </a:lnR>
                    <a:lnT>
                      <a:noFill/>
                    </a:lnT>
                    <a:lnB>
                      <a:noFill/>
                    </a:lnB>
                    <a:solidFill>
                      <a:schemeClr val="accent1">
                        <a:tint val="20000"/>
                      </a:schemeClr>
                    </a:solidFill>
                  </a:tcPr>
                </a:tc>
                <a:extLst>
                  <a:ext uri="{0D108BD9-81ED-4DB2-BD59-A6C34878D82A}">
                    <a16:rowId xmlns:a16="http://schemas.microsoft.com/office/drawing/2014/main" val="2798451585"/>
                  </a:ext>
                </a:extLst>
              </a:tr>
            </a:tbl>
          </a:graphicData>
        </a:graphic>
      </p:graphicFrame>
    </p:spTree>
    <p:extLst>
      <p:ext uri="{BB962C8B-B14F-4D97-AF65-F5344CB8AC3E}">
        <p14:creationId xmlns:p14="http://schemas.microsoft.com/office/powerpoint/2010/main" val="1340528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76C44-48D6-4DBF-BAD9-726ECA7944ED}"/>
              </a:ext>
            </a:extLst>
          </p:cNvPr>
          <p:cNvSpPr>
            <a:spLocks noGrp="1"/>
          </p:cNvSpPr>
          <p:nvPr>
            <p:ph type="title"/>
          </p:nvPr>
        </p:nvSpPr>
        <p:spPr>
          <a:xfrm>
            <a:off x="555172" y="457199"/>
            <a:ext cx="4216854" cy="3407229"/>
          </a:xfrm>
        </p:spPr>
        <p:txBody>
          <a:bodyPr>
            <a:normAutofit/>
          </a:bodyPr>
          <a:lstStyle/>
          <a:p>
            <a:pPr algn="ctr"/>
            <a:r>
              <a:rPr lang="en-US" sz="4800" u="sng" dirty="0">
                <a:solidFill>
                  <a:schemeClr val="bg1"/>
                </a:solidFill>
                <a:latin typeface="Times New Roman" panose="02020603050405020304" pitchFamily="18" charset="0"/>
                <a:cs typeface="Times New Roman" panose="02020603050405020304" pitchFamily="18" charset="0"/>
              </a:rPr>
              <a:t>Annual Meeting Minutes </a:t>
            </a:r>
            <a:br>
              <a:rPr lang="en-US" sz="4800" dirty="0">
                <a:solidFill>
                  <a:schemeClr val="bg1"/>
                </a:solidFill>
                <a:latin typeface="Times New Roman" panose="02020603050405020304" pitchFamily="18" charset="0"/>
                <a:cs typeface="Times New Roman" panose="02020603050405020304" pitchFamily="18" charset="0"/>
              </a:rPr>
            </a:br>
            <a:r>
              <a:rPr lang="en-US" sz="4800" dirty="0">
                <a:solidFill>
                  <a:schemeClr val="bg1"/>
                </a:solidFill>
                <a:latin typeface="Times New Roman" panose="02020603050405020304" pitchFamily="18" charset="0"/>
                <a:cs typeface="Times New Roman" panose="02020603050405020304" pitchFamily="18" charset="0"/>
              </a:rPr>
              <a:t>April 5, 2023</a:t>
            </a:r>
          </a:p>
        </p:txBody>
      </p:sp>
      <p:graphicFrame>
        <p:nvGraphicFramePr>
          <p:cNvPr id="3" name="Content Placeholder 2">
            <a:extLst>
              <a:ext uri="{FF2B5EF4-FFF2-40B4-BE49-F238E27FC236}">
                <a16:creationId xmlns:a16="http://schemas.microsoft.com/office/drawing/2014/main" id="{6A3635E0-0F7B-9CCA-07D1-F1395F113AED}"/>
              </a:ext>
            </a:extLst>
          </p:cNvPr>
          <p:cNvGraphicFramePr>
            <a:graphicFrameLocks noGrp="1" noChangeAspect="1"/>
          </p:cNvGraphicFramePr>
          <p:nvPr>
            <p:ph idx="1"/>
            <p:extLst>
              <p:ext uri="{D42A27DB-BD31-4B8C-83A1-F6EECF244321}">
                <p14:modId xmlns:p14="http://schemas.microsoft.com/office/powerpoint/2010/main" val="1328752698"/>
              </p:ext>
            </p:extLst>
          </p:nvPr>
        </p:nvGraphicFramePr>
        <p:xfrm>
          <a:off x="5094514" y="227166"/>
          <a:ext cx="4876799" cy="6403667"/>
        </p:xfrm>
        <a:graphic>
          <a:graphicData uri="http://schemas.openxmlformats.org/presentationml/2006/ole">
            <mc:AlternateContent xmlns:mc="http://schemas.openxmlformats.org/markup-compatibility/2006">
              <mc:Choice xmlns:v="urn:schemas-microsoft-com:vml" Requires="v">
                <p:oleObj name="Acrobat Document" r:id="rId4" imgW="5781368" imgH="7591180" progId="AcroExch.Document.DC">
                  <p:embed/>
                </p:oleObj>
              </mc:Choice>
              <mc:Fallback>
                <p:oleObj name="Acrobat Document" r:id="rId4" imgW="5781368" imgH="7591180" progId="AcroExch.Document.DC">
                  <p:embed/>
                  <p:pic>
                    <p:nvPicPr>
                      <p:cNvPr id="0" name=""/>
                      <p:cNvPicPr/>
                      <p:nvPr/>
                    </p:nvPicPr>
                    <p:blipFill>
                      <a:blip r:embed="rId5"/>
                      <a:stretch>
                        <a:fillRect/>
                      </a:stretch>
                    </p:blipFill>
                    <p:spPr>
                      <a:xfrm>
                        <a:off x="5094514" y="227166"/>
                        <a:ext cx="4876799" cy="6403667"/>
                      </a:xfrm>
                      <a:prstGeom prst="rect">
                        <a:avLst/>
                      </a:prstGeom>
                    </p:spPr>
                  </p:pic>
                </p:oleObj>
              </mc:Fallback>
            </mc:AlternateContent>
          </a:graphicData>
        </a:graphic>
      </p:graphicFrame>
    </p:spTree>
    <p:extLst>
      <p:ext uri="{BB962C8B-B14F-4D97-AF65-F5344CB8AC3E}">
        <p14:creationId xmlns:p14="http://schemas.microsoft.com/office/powerpoint/2010/main" val="1930432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76C44-48D6-4DBF-BAD9-726ECA7944ED}"/>
              </a:ext>
            </a:extLst>
          </p:cNvPr>
          <p:cNvSpPr>
            <a:spLocks noGrp="1"/>
          </p:cNvSpPr>
          <p:nvPr>
            <p:ph type="title"/>
          </p:nvPr>
        </p:nvSpPr>
        <p:spPr/>
        <p:txBody>
          <a:bodyPr>
            <a:normAutofit/>
          </a:bodyPr>
          <a:lstStyle/>
          <a:p>
            <a:pPr algn="ctr"/>
            <a:r>
              <a:rPr lang="en-US" sz="4000" u="sng" dirty="0">
                <a:solidFill>
                  <a:schemeClr val="bg1"/>
                </a:solidFill>
                <a:latin typeface="Times New Roman" panose="02020603050405020304" pitchFamily="18" charset="0"/>
                <a:cs typeface="Times New Roman" panose="02020603050405020304" pitchFamily="18" charset="0"/>
              </a:rPr>
              <a:t>Impact on the Credit Union and our Team</a:t>
            </a:r>
          </a:p>
        </p:txBody>
      </p:sp>
      <p:sp>
        <p:nvSpPr>
          <p:cNvPr id="8" name="Content Placeholder 7">
            <a:extLst>
              <a:ext uri="{FF2B5EF4-FFF2-40B4-BE49-F238E27FC236}">
                <a16:creationId xmlns:a16="http://schemas.microsoft.com/office/drawing/2014/main" id="{F2B29448-0F2F-099D-F2AB-78B233BD1423}"/>
              </a:ext>
            </a:extLst>
          </p:cNvPr>
          <p:cNvSpPr>
            <a:spLocks noGrp="1"/>
          </p:cNvSpPr>
          <p:nvPr>
            <p:ph sz="half" idx="1"/>
          </p:nvPr>
        </p:nvSpPr>
        <p:spPr/>
        <p:txBody>
          <a:bodyPr>
            <a:normAutofit fontScale="92500" lnSpcReduction="20000"/>
          </a:bodyPr>
          <a:lstStyle/>
          <a:p>
            <a:pPr>
              <a:lnSpc>
                <a:spcPct val="100000"/>
              </a:lnSpc>
              <a:spcAft>
                <a:spcPts val="1800"/>
              </a:spcAft>
            </a:pPr>
            <a:r>
              <a:rPr lang="en-US" dirty="0">
                <a:solidFill>
                  <a:schemeClr val="bg1"/>
                </a:solidFill>
              </a:rPr>
              <a:t>Total </a:t>
            </a:r>
            <a:r>
              <a:rPr lang="en-US" dirty="0">
                <a:solidFill>
                  <a:srgbClr val="FFFF00"/>
                </a:solidFill>
              </a:rPr>
              <a:t>Assets</a:t>
            </a:r>
            <a:r>
              <a:rPr lang="en-US" dirty="0">
                <a:solidFill>
                  <a:schemeClr val="bg1"/>
                </a:solidFill>
              </a:rPr>
              <a:t> ended at </a:t>
            </a:r>
            <a:r>
              <a:rPr lang="en-US" dirty="0">
                <a:solidFill>
                  <a:srgbClr val="FFFF00"/>
                </a:solidFill>
              </a:rPr>
              <a:t>$354M</a:t>
            </a:r>
            <a:endParaRPr lang="en-US" dirty="0">
              <a:solidFill>
                <a:schemeClr val="bg1"/>
              </a:solidFill>
            </a:endParaRPr>
          </a:p>
          <a:p>
            <a:pPr>
              <a:lnSpc>
                <a:spcPct val="100000"/>
              </a:lnSpc>
              <a:spcAft>
                <a:spcPts val="1800"/>
              </a:spcAft>
            </a:pPr>
            <a:r>
              <a:rPr lang="en-US" dirty="0">
                <a:solidFill>
                  <a:srgbClr val="FFFF00"/>
                </a:solidFill>
              </a:rPr>
              <a:t>Grew</a:t>
            </a:r>
            <a:r>
              <a:rPr lang="en-US" dirty="0">
                <a:solidFill>
                  <a:schemeClr val="bg1"/>
                </a:solidFill>
              </a:rPr>
              <a:t> total </a:t>
            </a:r>
            <a:r>
              <a:rPr lang="en-US" dirty="0">
                <a:solidFill>
                  <a:srgbClr val="FFFF00"/>
                </a:solidFill>
              </a:rPr>
              <a:t>loans</a:t>
            </a:r>
            <a:r>
              <a:rPr lang="en-US" dirty="0">
                <a:solidFill>
                  <a:schemeClr val="bg1"/>
                </a:solidFill>
              </a:rPr>
              <a:t> by </a:t>
            </a:r>
            <a:r>
              <a:rPr lang="en-US" dirty="0">
                <a:solidFill>
                  <a:srgbClr val="FFFF00"/>
                </a:solidFill>
              </a:rPr>
              <a:t>$23M</a:t>
            </a:r>
            <a:r>
              <a:rPr lang="en-US" dirty="0">
                <a:solidFill>
                  <a:schemeClr val="bg1"/>
                </a:solidFill>
              </a:rPr>
              <a:t>, or nearly 18%</a:t>
            </a:r>
          </a:p>
          <a:p>
            <a:pPr>
              <a:lnSpc>
                <a:spcPct val="100000"/>
              </a:lnSpc>
              <a:spcAft>
                <a:spcPts val="1800"/>
              </a:spcAft>
            </a:pPr>
            <a:r>
              <a:rPr lang="en-US" dirty="0">
                <a:solidFill>
                  <a:schemeClr val="bg1"/>
                </a:solidFill>
              </a:rPr>
              <a:t>We had to fund our Provision </a:t>
            </a:r>
            <a:r>
              <a:rPr lang="en-US" dirty="0">
                <a:solidFill>
                  <a:srgbClr val="FFFF00"/>
                </a:solidFill>
              </a:rPr>
              <a:t>$2.5M</a:t>
            </a:r>
            <a:r>
              <a:rPr lang="en-US" dirty="0">
                <a:solidFill>
                  <a:schemeClr val="bg1"/>
                </a:solidFill>
              </a:rPr>
              <a:t>, a sign of the challenges members are facing</a:t>
            </a:r>
          </a:p>
          <a:p>
            <a:pPr>
              <a:lnSpc>
                <a:spcPct val="100000"/>
              </a:lnSpc>
              <a:spcAft>
                <a:spcPts val="1800"/>
              </a:spcAft>
            </a:pPr>
            <a:r>
              <a:rPr lang="en-US" dirty="0">
                <a:solidFill>
                  <a:schemeClr val="bg1"/>
                </a:solidFill>
              </a:rPr>
              <a:t>We experienced a </a:t>
            </a:r>
            <a:r>
              <a:rPr lang="en-US" dirty="0">
                <a:solidFill>
                  <a:srgbClr val="FFFF00"/>
                </a:solidFill>
              </a:rPr>
              <a:t>loss of $389k</a:t>
            </a:r>
            <a:r>
              <a:rPr lang="en-US" dirty="0">
                <a:solidFill>
                  <a:schemeClr val="bg1"/>
                </a:solidFill>
              </a:rPr>
              <a:t>; have </a:t>
            </a:r>
            <a:r>
              <a:rPr lang="en-US" dirty="0">
                <a:solidFill>
                  <a:srgbClr val="FFFF00"/>
                </a:solidFill>
              </a:rPr>
              <a:t>added over $14M </a:t>
            </a:r>
            <a:r>
              <a:rPr lang="en-US" dirty="0">
                <a:solidFill>
                  <a:schemeClr val="bg1"/>
                </a:solidFill>
              </a:rPr>
              <a:t>to reserves </a:t>
            </a:r>
            <a:r>
              <a:rPr lang="en-US" dirty="0">
                <a:solidFill>
                  <a:srgbClr val="FFFF00"/>
                </a:solidFill>
              </a:rPr>
              <a:t>since 2017</a:t>
            </a:r>
          </a:p>
          <a:p>
            <a:endParaRPr lang="en-US" dirty="0"/>
          </a:p>
        </p:txBody>
      </p:sp>
      <p:sp>
        <p:nvSpPr>
          <p:cNvPr id="9" name="Content Placeholder 8">
            <a:extLst>
              <a:ext uri="{FF2B5EF4-FFF2-40B4-BE49-F238E27FC236}">
                <a16:creationId xmlns:a16="http://schemas.microsoft.com/office/drawing/2014/main" id="{8BBC99AE-EAC1-81DB-B93F-933E4D479A11}"/>
              </a:ext>
            </a:extLst>
          </p:cNvPr>
          <p:cNvSpPr>
            <a:spLocks noGrp="1"/>
          </p:cNvSpPr>
          <p:nvPr>
            <p:ph sz="half" idx="2"/>
          </p:nvPr>
        </p:nvSpPr>
        <p:spPr/>
        <p:txBody>
          <a:bodyPr>
            <a:normAutofit fontScale="92500" lnSpcReduction="20000"/>
          </a:bodyPr>
          <a:lstStyle/>
          <a:p>
            <a:pPr>
              <a:lnSpc>
                <a:spcPct val="100000"/>
              </a:lnSpc>
              <a:spcAft>
                <a:spcPts val="1800"/>
              </a:spcAft>
            </a:pPr>
            <a:r>
              <a:rPr lang="en-US" dirty="0">
                <a:solidFill>
                  <a:schemeClr val="bg1"/>
                </a:solidFill>
              </a:rPr>
              <a:t>We received </a:t>
            </a:r>
            <a:r>
              <a:rPr lang="en-US" dirty="0">
                <a:solidFill>
                  <a:srgbClr val="FFFF00"/>
                </a:solidFill>
              </a:rPr>
              <a:t>$2.6M </a:t>
            </a:r>
            <a:r>
              <a:rPr lang="en-US" dirty="0">
                <a:solidFill>
                  <a:schemeClr val="bg1"/>
                </a:solidFill>
              </a:rPr>
              <a:t>in grant funding to support our community through 2024</a:t>
            </a:r>
            <a:endParaRPr lang="en-US" dirty="0">
              <a:solidFill>
                <a:srgbClr val="FFFF00"/>
              </a:solidFill>
            </a:endParaRPr>
          </a:p>
          <a:p>
            <a:pPr>
              <a:lnSpc>
                <a:spcPct val="100000"/>
              </a:lnSpc>
              <a:spcAft>
                <a:spcPts val="1800"/>
              </a:spcAft>
            </a:pPr>
            <a:r>
              <a:rPr lang="en-US" dirty="0">
                <a:solidFill>
                  <a:schemeClr val="bg1"/>
                </a:solidFill>
              </a:rPr>
              <a:t>We </a:t>
            </a:r>
            <a:r>
              <a:rPr lang="en-US" dirty="0">
                <a:solidFill>
                  <a:srgbClr val="FFFF00"/>
                </a:solidFill>
              </a:rPr>
              <a:t>invested $500k </a:t>
            </a:r>
            <a:r>
              <a:rPr lang="en-US" dirty="0">
                <a:solidFill>
                  <a:schemeClr val="bg1"/>
                </a:solidFill>
              </a:rPr>
              <a:t>in our </a:t>
            </a:r>
            <a:r>
              <a:rPr lang="en-US" dirty="0">
                <a:solidFill>
                  <a:srgbClr val="FFFF00"/>
                </a:solidFill>
              </a:rPr>
              <a:t>team</a:t>
            </a:r>
            <a:r>
              <a:rPr lang="en-US" dirty="0">
                <a:solidFill>
                  <a:schemeClr val="bg1"/>
                </a:solidFill>
              </a:rPr>
              <a:t> through </a:t>
            </a:r>
            <a:r>
              <a:rPr lang="en-US">
                <a:solidFill>
                  <a:schemeClr val="bg1"/>
                </a:solidFill>
              </a:rPr>
              <a:t>increased compensation and benefits</a:t>
            </a:r>
            <a:endParaRPr lang="en-US" dirty="0">
              <a:solidFill>
                <a:schemeClr val="bg1"/>
              </a:solidFill>
            </a:endParaRPr>
          </a:p>
          <a:p>
            <a:pPr>
              <a:lnSpc>
                <a:spcPct val="100000"/>
              </a:lnSpc>
              <a:spcAft>
                <a:spcPts val="1800"/>
              </a:spcAft>
            </a:pPr>
            <a:r>
              <a:rPr lang="en-US" dirty="0">
                <a:solidFill>
                  <a:schemeClr val="bg1"/>
                </a:solidFill>
              </a:rPr>
              <a:t>Provided over </a:t>
            </a:r>
            <a:r>
              <a:rPr lang="en-US" dirty="0">
                <a:solidFill>
                  <a:srgbClr val="FFFF00"/>
                </a:solidFill>
              </a:rPr>
              <a:t>$88k </a:t>
            </a:r>
            <a:r>
              <a:rPr lang="en-US" dirty="0">
                <a:solidFill>
                  <a:schemeClr val="bg1"/>
                </a:solidFill>
              </a:rPr>
              <a:t>in total impact through </a:t>
            </a:r>
            <a:r>
              <a:rPr lang="en-US" dirty="0">
                <a:solidFill>
                  <a:srgbClr val="FFFF00"/>
                </a:solidFill>
              </a:rPr>
              <a:t>our 0%</a:t>
            </a:r>
            <a:r>
              <a:rPr lang="en-US" dirty="0">
                <a:solidFill>
                  <a:schemeClr val="bg1"/>
                </a:solidFill>
              </a:rPr>
              <a:t> </a:t>
            </a:r>
            <a:r>
              <a:rPr lang="en-US" dirty="0">
                <a:solidFill>
                  <a:srgbClr val="FFFF00"/>
                </a:solidFill>
              </a:rPr>
              <a:t>Impact Loans</a:t>
            </a:r>
            <a:r>
              <a:rPr lang="en-US" dirty="0">
                <a:solidFill>
                  <a:schemeClr val="bg1"/>
                </a:solidFill>
              </a:rPr>
              <a:t> to provide emergency support for our team in times of crisis</a:t>
            </a:r>
          </a:p>
          <a:p>
            <a:endParaRPr lang="en-US" dirty="0"/>
          </a:p>
        </p:txBody>
      </p:sp>
    </p:spTree>
    <p:extLst>
      <p:ext uri="{BB962C8B-B14F-4D97-AF65-F5344CB8AC3E}">
        <p14:creationId xmlns:p14="http://schemas.microsoft.com/office/powerpoint/2010/main" val="1814452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76C44-48D6-4DBF-BAD9-726ECA7944ED}"/>
              </a:ext>
            </a:extLst>
          </p:cNvPr>
          <p:cNvSpPr>
            <a:spLocks noGrp="1"/>
          </p:cNvSpPr>
          <p:nvPr>
            <p:ph type="title"/>
          </p:nvPr>
        </p:nvSpPr>
        <p:spPr/>
        <p:txBody>
          <a:bodyPr>
            <a:normAutofit/>
          </a:bodyPr>
          <a:lstStyle/>
          <a:p>
            <a:pPr algn="ctr"/>
            <a:r>
              <a:rPr lang="en-US" sz="4000" u="sng" dirty="0">
                <a:solidFill>
                  <a:schemeClr val="bg1"/>
                </a:solidFill>
                <a:latin typeface="Times New Roman" panose="02020603050405020304" pitchFamily="18" charset="0"/>
                <a:cs typeface="Times New Roman" panose="02020603050405020304" pitchFamily="18" charset="0"/>
              </a:rPr>
              <a:t>Impact on Members in 2023</a:t>
            </a:r>
          </a:p>
        </p:txBody>
      </p:sp>
      <p:sp>
        <p:nvSpPr>
          <p:cNvPr id="5" name="Content Placeholder 4">
            <a:extLst>
              <a:ext uri="{FF2B5EF4-FFF2-40B4-BE49-F238E27FC236}">
                <a16:creationId xmlns:a16="http://schemas.microsoft.com/office/drawing/2014/main" id="{FDAE630F-3874-9CE1-92DF-1113F9630AD6}"/>
              </a:ext>
            </a:extLst>
          </p:cNvPr>
          <p:cNvSpPr>
            <a:spLocks noGrp="1"/>
          </p:cNvSpPr>
          <p:nvPr>
            <p:ph sz="half" idx="1"/>
          </p:nvPr>
        </p:nvSpPr>
        <p:spPr/>
        <p:txBody>
          <a:bodyPr>
            <a:normAutofit fontScale="92500" lnSpcReduction="10000"/>
          </a:bodyPr>
          <a:lstStyle/>
          <a:p>
            <a:pPr>
              <a:spcAft>
                <a:spcPts val="1800"/>
              </a:spcAft>
            </a:pPr>
            <a:r>
              <a:rPr lang="en-US" dirty="0">
                <a:solidFill>
                  <a:schemeClr val="bg1"/>
                </a:solidFill>
                <a:latin typeface="Times New Roman" panose="02020603050405020304" pitchFamily="18" charset="0"/>
                <a:cs typeface="Times New Roman" panose="02020603050405020304" pitchFamily="18" charset="0"/>
              </a:rPr>
              <a:t>We </a:t>
            </a:r>
            <a:r>
              <a:rPr lang="en-US" dirty="0">
                <a:solidFill>
                  <a:srgbClr val="FFFF00"/>
                </a:solidFill>
                <a:latin typeface="Times New Roman" panose="02020603050405020304" pitchFamily="18" charset="0"/>
                <a:cs typeface="Times New Roman" panose="02020603050405020304" pitchFamily="18" charset="0"/>
              </a:rPr>
              <a:t>opened 2147 </a:t>
            </a:r>
            <a:r>
              <a:rPr lang="en-US" dirty="0">
                <a:solidFill>
                  <a:schemeClr val="bg1"/>
                </a:solidFill>
                <a:latin typeface="Times New Roman" panose="02020603050405020304" pitchFamily="18" charset="0"/>
                <a:cs typeface="Times New Roman" panose="02020603050405020304" pitchFamily="18" charset="0"/>
              </a:rPr>
              <a:t>new free </a:t>
            </a:r>
            <a:r>
              <a:rPr lang="en-US" dirty="0">
                <a:solidFill>
                  <a:srgbClr val="FFFF00"/>
                </a:solidFill>
                <a:latin typeface="Times New Roman" panose="02020603050405020304" pitchFamily="18" charset="0"/>
                <a:cs typeface="Times New Roman" panose="02020603050405020304" pitchFamily="18" charset="0"/>
              </a:rPr>
              <a:t>Kasasa</a:t>
            </a:r>
            <a:r>
              <a:rPr lang="en-US" dirty="0">
                <a:solidFill>
                  <a:schemeClr val="bg1"/>
                </a:solidFill>
                <a:latin typeface="Times New Roman" panose="02020603050405020304" pitchFamily="18" charset="0"/>
                <a:cs typeface="Times New Roman" panose="02020603050405020304" pitchFamily="18" charset="0"/>
              </a:rPr>
              <a:t> checking accounts</a:t>
            </a:r>
          </a:p>
          <a:p>
            <a:pPr>
              <a:spcAft>
                <a:spcPts val="1800"/>
              </a:spcAft>
            </a:pPr>
            <a:r>
              <a:rPr lang="en-US" dirty="0">
                <a:solidFill>
                  <a:schemeClr val="bg1"/>
                </a:solidFill>
                <a:latin typeface="Times New Roman" panose="02020603050405020304" pitchFamily="18" charset="0"/>
                <a:cs typeface="Times New Roman" panose="02020603050405020304" pitchFamily="18" charset="0"/>
              </a:rPr>
              <a:t>We provided over </a:t>
            </a:r>
            <a:r>
              <a:rPr lang="en-US" dirty="0">
                <a:solidFill>
                  <a:srgbClr val="FFFF00"/>
                </a:solidFill>
                <a:latin typeface="Times New Roman" panose="02020603050405020304" pitchFamily="18" charset="0"/>
                <a:cs typeface="Times New Roman" panose="02020603050405020304" pitchFamily="18" charset="0"/>
              </a:rPr>
              <a:t>3,494</a:t>
            </a:r>
            <a:r>
              <a:rPr lang="en-US" dirty="0">
                <a:solidFill>
                  <a:schemeClr val="bg1"/>
                </a:solidFill>
                <a:latin typeface="Times New Roman" panose="02020603050405020304" pitchFamily="18" charset="0"/>
                <a:cs typeface="Times New Roman" panose="02020603050405020304" pitchFamily="18" charset="0"/>
              </a:rPr>
              <a:t> new </a:t>
            </a:r>
            <a:r>
              <a:rPr lang="en-US" dirty="0">
                <a:solidFill>
                  <a:srgbClr val="FFFF00"/>
                </a:solidFill>
                <a:latin typeface="Times New Roman" panose="02020603050405020304" pitchFamily="18" charset="0"/>
                <a:cs typeface="Times New Roman" panose="02020603050405020304" pitchFamily="18" charset="0"/>
              </a:rPr>
              <a:t>loans</a:t>
            </a:r>
            <a:r>
              <a:rPr lang="en-US" dirty="0">
                <a:solidFill>
                  <a:schemeClr val="bg1"/>
                </a:solidFill>
                <a:latin typeface="Times New Roman" panose="02020603050405020304" pitchFamily="18" charset="0"/>
                <a:cs typeface="Times New Roman" panose="02020603050405020304" pitchFamily="18" charset="0"/>
              </a:rPr>
              <a:t> for members, including </a:t>
            </a:r>
            <a:r>
              <a:rPr lang="en-US" dirty="0">
                <a:solidFill>
                  <a:srgbClr val="FFFF00"/>
                </a:solidFill>
                <a:latin typeface="Times New Roman" panose="02020603050405020304" pitchFamily="18" charset="0"/>
                <a:cs typeface="Times New Roman" panose="02020603050405020304" pitchFamily="18" charset="0"/>
              </a:rPr>
              <a:t>662</a:t>
            </a:r>
            <a:r>
              <a:rPr lang="en-US" dirty="0">
                <a:solidFill>
                  <a:schemeClr val="bg1"/>
                </a:solidFill>
                <a:latin typeface="Times New Roman" panose="02020603050405020304" pitchFamily="18" charset="0"/>
                <a:cs typeface="Times New Roman" panose="02020603050405020304" pitchFamily="18" charset="0"/>
              </a:rPr>
              <a:t> new </a:t>
            </a:r>
            <a:r>
              <a:rPr lang="en-US" dirty="0">
                <a:solidFill>
                  <a:srgbClr val="FFFF00"/>
                </a:solidFill>
                <a:latin typeface="Times New Roman" panose="02020603050405020304" pitchFamily="18" charset="0"/>
                <a:cs typeface="Times New Roman" panose="02020603050405020304" pitchFamily="18" charset="0"/>
              </a:rPr>
              <a:t>Visas</a:t>
            </a:r>
          </a:p>
          <a:p>
            <a:pPr>
              <a:spcAft>
                <a:spcPts val="1800"/>
              </a:spcAft>
            </a:pPr>
            <a:r>
              <a:rPr lang="en-US" dirty="0">
                <a:solidFill>
                  <a:schemeClr val="bg1"/>
                </a:solidFill>
                <a:latin typeface="Times New Roman" panose="02020603050405020304" pitchFamily="18" charset="0"/>
                <a:cs typeface="Times New Roman" panose="02020603050405020304" pitchFamily="18" charset="0"/>
              </a:rPr>
              <a:t>We put </a:t>
            </a:r>
            <a:r>
              <a:rPr lang="en-US" dirty="0">
                <a:solidFill>
                  <a:srgbClr val="FFFF00"/>
                </a:solidFill>
                <a:latin typeface="Times New Roman" panose="02020603050405020304" pitchFamily="18" charset="0"/>
                <a:cs typeface="Times New Roman" panose="02020603050405020304" pitchFamily="18" charset="0"/>
              </a:rPr>
              <a:t>$76M </a:t>
            </a:r>
            <a:r>
              <a:rPr lang="en-US" dirty="0">
                <a:solidFill>
                  <a:schemeClr val="bg1"/>
                </a:solidFill>
                <a:latin typeface="Times New Roman" panose="02020603050405020304" pitchFamily="18" charset="0"/>
                <a:cs typeface="Times New Roman" panose="02020603050405020304" pitchFamily="18" charset="0"/>
              </a:rPr>
              <a:t>worth of </a:t>
            </a:r>
            <a:r>
              <a:rPr lang="en-US" dirty="0">
                <a:solidFill>
                  <a:srgbClr val="FFFF00"/>
                </a:solidFill>
                <a:latin typeface="Times New Roman" panose="02020603050405020304" pitchFamily="18" charset="0"/>
                <a:cs typeface="Times New Roman" panose="02020603050405020304" pitchFamily="18" charset="0"/>
              </a:rPr>
              <a:t>capital</a:t>
            </a:r>
            <a:r>
              <a:rPr lang="en-US" dirty="0">
                <a:solidFill>
                  <a:schemeClr val="bg1"/>
                </a:solidFill>
                <a:latin typeface="Times New Roman" panose="02020603050405020304" pitchFamily="18" charset="0"/>
                <a:cs typeface="Times New Roman" panose="02020603050405020304" pitchFamily="18" charset="0"/>
              </a:rPr>
              <a:t> into our </a:t>
            </a:r>
            <a:r>
              <a:rPr lang="en-US" dirty="0">
                <a:solidFill>
                  <a:srgbClr val="FFFF00"/>
                </a:solidFill>
                <a:latin typeface="Times New Roman" panose="02020603050405020304" pitchFamily="18" charset="0"/>
                <a:cs typeface="Times New Roman" panose="02020603050405020304" pitchFamily="18" charset="0"/>
              </a:rPr>
              <a:t>community</a:t>
            </a:r>
          </a:p>
          <a:p>
            <a:pPr>
              <a:spcAft>
                <a:spcPts val="1800"/>
              </a:spcAft>
            </a:pPr>
            <a:r>
              <a:rPr lang="en-US" dirty="0">
                <a:solidFill>
                  <a:schemeClr val="bg1"/>
                </a:solidFill>
                <a:latin typeface="Times New Roman" panose="02020603050405020304" pitchFamily="18" charset="0"/>
                <a:cs typeface="Times New Roman" panose="02020603050405020304" pitchFamily="18" charset="0"/>
              </a:rPr>
              <a:t>We returned </a:t>
            </a:r>
            <a:r>
              <a:rPr lang="en-US" dirty="0">
                <a:solidFill>
                  <a:srgbClr val="FFFF00"/>
                </a:solidFill>
                <a:latin typeface="Times New Roman" panose="02020603050405020304" pitchFamily="18" charset="0"/>
                <a:cs typeface="Times New Roman" panose="02020603050405020304" pitchFamily="18" charset="0"/>
              </a:rPr>
              <a:t>$787k </a:t>
            </a:r>
            <a:r>
              <a:rPr lang="en-US" dirty="0">
                <a:solidFill>
                  <a:schemeClr val="bg1"/>
                </a:solidFill>
                <a:latin typeface="Times New Roman" panose="02020603050405020304" pitchFamily="18" charset="0"/>
                <a:cs typeface="Times New Roman" panose="02020603050405020304" pitchFamily="18" charset="0"/>
              </a:rPr>
              <a:t>in </a:t>
            </a:r>
            <a:r>
              <a:rPr lang="en-US" dirty="0">
                <a:solidFill>
                  <a:srgbClr val="FFFF00"/>
                </a:solidFill>
                <a:latin typeface="Times New Roman" panose="02020603050405020304" pitchFamily="18" charset="0"/>
                <a:cs typeface="Times New Roman" panose="02020603050405020304" pitchFamily="18" charset="0"/>
              </a:rPr>
              <a:t>dividends</a:t>
            </a:r>
            <a:r>
              <a:rPr lang="en-US" dirty="0">
                <a:solidFill>
                  <a:schemeClr val="bg1"/>
                </a:solidFill>
                <a:latin typeface="Times New Roman" panose="02020603050405020304" pitchFamily="18" charset="0"/>
                <a:cs typeface="Times New Roman" panose="02020603050405020304" pitchFamily="18" charset="0"/>
              </a:rPr>
              <a:t> to members</a:t>
            </a:r>
          </a:p>
          <a:p>
            <a:pPr>
              <a:spcAft>
                <a:spcPts val="1800"/>
              </a:spcAft>
            </a:pPr>
            <a:endParaRPr lang="en-US" dirty="0">
              <a:solidFill>
                <a:srgbClr val="FFFF00"/>
              </a:solidFill>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23CE4DAA-241A-9266-E709-F828E885F945}"/>
              </a:ext>
            </a:extLst>
          </p:cNvPr>
          <p:cNvSpPr>
            <a:spLocks noGrp="1"/>
          </p:cNvSpPr>
          <p:nvPr>
            <p:ph sz="half" idx="2"/>
          </p:nvPr>
        </p:nvSpPr>
        <p:spPr/>
        <p:txBody>
          <a:bodyPr>
            <a:normAutofit fontScale="92500" lnSpcReduction="10000"/>
          </a:bodyPr>
          <a:lstStyle/>
          <a:p>
            <a:pPr>
              <a:lnSpc>
                <a:spcPct val="110000"/>
              </a:lnSpc>
              <a:spcAft>
                <a:spcPts val="1800"/>
              </a:spcAft>
            </a:pPr>
            <a:r>
              <a:rPr lang="en-US" dirty="0">
                <a:solidFill>
                  <a:schemeClr val="bg1"/>
                </a:solidFill>
                <a:latin typeface="Times New Roman" panose="02020603050405020304" pitchFamily="18" charset="0"/>
                <a:cs typeface="Times New Roman" panose="02020603050405020304" pitchFamily="18" charset="0"/>
              </a:rPr>
              <a:t>We </a:t>
            </a:r>
            <a:r>
              <a:rPr lang="en-US" dirty="0">
                <a:solidFill>
                  <a:srgbClr val="FFFF00"/>
                </a:solidFill>
                <a:latin typeface="Times New Roman" panose="02020603050405020304" pitchFamily="18" charset="0"/>
                <a:cs typeface="Times New Roman" panose="02020603050405020304" pitchFamily="18" charset="0"/>
              </a:rPr>
              <a:t>refunded over $55k </a:t>
            </a:r>
            <a:r>
              <a:rPr lang="en-US" dirty="0">
                <a:solidFill>
                  <a:schemeClr val="bg1"/>
                </a:solidFill>
                <a:latin typeface="Times New Roman" panose="02020603050405020304" pitchFamily="18" charset="0"/>
                <a:cs typeface="Times New Roman" panose="02020603050405020304" pitchFamily="18" charset="0"/>
              </a:rPr>
              <a:t>in foreign </a:t>
            </a:r>
            <a:r>
              <a:rPr lang="en-US" dirty="0">
                <a:solidFill>
                  <a:srgbClr val="FFFF00"/>
                </a:solidFill>
                <a:latin typeface="Times New Roman" panose="02020603050405020304" pitchFamily="18" charset="0"/>
                <a:cs typeface="Times New Roman" panose="02020603050405020304" pitchFamily="18" charset="0"/>
              </a:rPr>
              <a:t>ATM fees </a:t>
            </a:r>
            <a:r>
              <a:rPr lang="en-US" dirty="0">
                <a:solidFill>
                  <a:schemeClr val="bg1"/>
                </a:solidFill>
                <a:latin typeface="Times New Roman" panose="02020603050405020304" pitchFamily="18" charset="0"/>
                <a:cs typeface="Times New Roman" panose="02020603050405020304" pitchFamily="18" charset="0"/>
              </a:rPr>
              <a:t>for Kasasa Accounts</a:t>
            </a:r>
          </a:p>
          <a:p>
            <a:pPr>
              <a:lnSpc>
                <a:spcPct val="110000"/>
              </a:lnSpc>
              <a:spcAft>
                <a:spcPts val="1800"/>
              </a:spcAft>
            </a:pPr>
            <a:r>
              <a:rPr lang="en-US" dirty="0">
                <a:solidFill>
                  <a:schemeClr val="bg1"/>
                </a:solidFill>
                <a:latin typeface="Times New Roman" panose="02020603050405020304" pitchFamily="18" charset="0"/>
                <a:cs typeface="Times New Roman" panose="02020603050405020304" pitchFamily="18" charset="0"/>
              </a:rPr>
              <a:t>We paid over </a:t>
            </a:r>
            <a:r>
              <a:rPr lang="en-US" dirty="0">
                <a:solidFill>
                  <a:srgbClr val="FFFF00"/>
                </a:solidFill>
                <a:latin typeface="Times New Roman" panose="02020603050405020304" pitchFamily="18" charset="0"/>
                <a:cs typeface="Times New Roman" panose="02020603050405020304" pitchFamily="18" charset="0"/>
              </a:rPr>
              <a:t>$7k </a:t>
            </a:r>
            <a:r>
              <a:rPr lang="en-US" dirty="0">
                <a:solidFill>
                  <a:schemeClr val="bg1"/>
                </a:solidFill>
                <a:latin typeface="Times New Roman" panose="02020603050405020304" pitchFamily="18" charset="0"/>
                <a:cs typeface="Times New Roman" panose="02020603050405020304" pitchFamily="18" charset="0"/>
              </a:rPr>
              <a:t>in rewards for </a:t>
            </a:r>
            <a:r>
              <a:rPr lang="en-US" dirty="0">
                <a:solidFill>
                  <a:srgbClr val="FFFF00"/>
                </a:solidFill>
                <a:latin typeface="Times New Roman" panose="02020603050405020304" pitchFamily="18" charset="0"/>
                <a:cs typeface="Times New Roman" panose="02020603050405020304" pitchFamily="18" charset="0"/>
              </a:rPr>
              <a:t>Kasasa Cash </a:t>
            </a:r>
            <a:r>
              <a:rPr lang="en-US" dirty="0">
                <a:solidFill>
                  <a:schemeClr val="bg1"/>
                </a:solidFill>
                <a:latin typeface="Times New Roman" panose="02020603050405020304" pitchFamily="18" charset="0"/>
                <a:cs typeface="Times New Roman" panose="02020603050405020304" pitchFamily="18" charset="0"/>
              </a:rPr>
              <a:t>members</a:t>
            </a:r>
          </a:p>
          <a:p>
            <a:pPr>
              <a:lnSpc>
                <a:spcPct val="110000"/>
              </a:lnSpc>
              <a:spcAft>
                <a:spcPts val="1800"/>
              </a:spcAft>
            </a:pPr>
            <a:r>
              <a:rPr lang="en-US" dirty="0">
                <a:solidFill>
                  <a:schemeClr val="bg1"/>
                </a:solidFill>
                <a:latin typeface="Times New Roman" panose="02020603050405020304" pitchFamily="18" charset="0"/>
                <a:cs typeface="Times New Roman" panose="02020603050405020304" pitchFamily="18" charset="0"/>
              </a:rPr>
              <a:t>We paid </a:t>
            </a:r>
            <a:r>
              <a:rPr lang="en-US" dirty="0">
                <a:solidFill>
                  <a:srgbClr val="FFFF00"/>
                </a:solidFill>
                <a:latin typeface="Times New Roman" panose="02020603050405020304" pitchFamily="18" charset="0"/>
                <a:cs typeface="Times New Roman" panose="02020603050405020304" pitchFamily="18" charset="0"/>
              </a:rPr>
              <a:t>$290k </a:t>
            </a:r>
            <a:r>
              <a:rPr lang="en-US" dirty="0">
                <a:solidFill>
                  <a:schemeClr val="bg1"/>
                </a:solidFill>
                <a:latin typeface="Times New Roman" panose="02020603050405020304" pitchFamily="18" charset="0"/>
                <a:cs typeface="Times New Roman" panose="02020603050405020304" pitchFamily="18" charset="0"/>
              </a:rPr>
              <a:t>in rewards for </a:t>
            </a:r>
            <a:r>
              <a:rPr lang="en-US" dirty="0">
                <a:solidFill>
                  <a:srgbClr val="FFFF00"/>
                </a:solidFill>
                <a:latin typeface="Times New Roman" panose="02020603050405020304" pitchFamily="18" charset="0"/>
                <a:cs typeface="Times New Roman" panose="02020603050405020304" pitchFamily="18" charset="0"/>
              </a:rPr>
              <a:t>Kasasa Cash Back </a:t>
            </a:r>
            <a:r>
              <a:rPr lang="en-US" dirty="0">
                <a:solidFill>
                  <a:schemeClr val="bg1"/>
                </a:solidFill>
                <a:latin typeface="Times New Roman" panose="02020603050405020304" pitchFamily="18" charset="0"/>
                <a:cs typeface="Times New Roman" panose="02020603050405020304" pitchFamily="18" charset="0"/>
              </a:rPr>
              <a:t>members</a:t>
            </a:r>
          </a:p>
          <a:p>
            <a:pPr>
              <a:lnSpc>
                <a:spcPct val="110000"/>
              </a:lnSpc>
              <a:spcAft>
                <a:spcPts val="1800"/>
              </a:spcAft>
            </a:pPr>
            <a:r>
              <a:rPr lang="en-US" dirty="0">
                <a:solidFill>
                  <a:schemeClr val="bg1"/>
                </a:solidFill>
                <a:latin typeface="Times New Roman" panose="02020603050405020304" pitchFamily="18" charset="0"/>
                <a:cs typeface="Times New Roman" panose="02020603050405020304" pitchFamily="18" charset="0"/>
              </a:rPr>
              <a:t>We paid over </a:t>
            </a:r>
            <a:r>
              <a:rPr lang="en-US" dirty="0">
                <a:solidFill>
                  <a:srgbClr val="FFFF00"/>
                </a:solidFill>
                <a:latin typeface="Times New Roman" panose="02020603050405020304" pitchFamily="18" charset="0"/>
                <a:cs typeface="Times New Roman" panose="02020603050405020304" pitchFamily="18" charset="0"/>
              </a:rPr>
              <a:t>$81,000 </a:t>
            </a:r>
            <a:r>
              <a:rPr lang="en-US" dirty="0">
                <a:solidFill>
                  <a:schemeClr val="bg1"/>
                </a:solidFill>
                <a:latin typeface="Times New Roman" panose="02020603050405020304" pitchFamily="18" charset="0"/>
                <a:cs typeface="Times New Roman" panose="02020603050405020304" pitchFamily="18" charset="0"/>
              </a:rPr>
              <a:t>to </a:t>
            </a:r>
            <a:r>
              <a:rPr lang="en-US" dirty="0">
                <a:solidFill>
                  <a:srgbClr val="FFFF00"/>
                </a:solidFill>
                <a:latin typeface="Times New Roman" panose="02020603050405020304" pitchFamily="18" charset="0"/>
                <a:cs typeface="Times New Roman" panose="02020603050405020304" pitchFamily="18" charset="0"/>
              </a:rPr>
              <a:t>Pathways</a:t>
            </a:r>
            <a:r>
              <a:rPr lang="en-US" dirty="0">
                <a:solidFill>
                  <a:schemeClr val="bg1"/>
                </a:solidFill>
                <a:latin typeface="Times New Roman" panose="02020603050405020304" pitchFamily="18" charset="0"/>
                <a:cs typeface="Times New Roman" panose="02020603050405020304" pitchFamily="18" charset="0"/>
              </a:rPr>
              <a:t> participants</a:t>
            </a:r>
          </a:p>
        </p:txBody>
      </p:sp>
    </p:spTree>
    <p:extLst>
      <p:ext uri="{BB962C8B-B14F-4D97-AF65-F5344CB8AC3E}">
        <p14:creationId xmlns:p14="http://schemas.microsoft.com/office/powerpoint/2010/main" val="464031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76C44-48D6-4DBF-BAD9-726ECA7944ED}"/>
              </a:ext>
            </a:extLst>
          </p:cNvPr>
          <p:cNvSpPr>
            <a:spLocks noGrp="1"/>
          </p:cNvSpPr>
          <p:nvPr>
            <p:ph type="ctrTitle"/>
          </p:nvPr>
        </p:nvSpPr>
        <p:spPr>
          <a:xfrm>
            <a:off x="1257300" y="2895672"/>
            <a:ext cx="9677400" cy="1066655"/>
          </a:xfrm>
        </p:spPr>
        <p:txBody>
          <a:bodyPr>
            <a:normAutofit fontScale="90000"/>
          </a:bodyPr>
          <a:lstStyle/>
          <a:p>
            <a:r>
              <a:rPr lang="en-US" sz="7200" u="sng" dirty="0">
                <a:solidFill>
                  <a:schemeClr val="bg1"/>
                </a:solidFill>
                <a:latin typeface="Times New Roman" panose="02020603050405020304" pitchFamily="18" charset="0"/>
                <a:cs typeface="Times New Roman" panose="02020603050405020304" pitchFamily="18" charset="0"/>
              </a:rPr>
              <a:t>Thank You!</a:t>
            </a:r>
            <a:endParaRPr lang="en-US" sz="7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9068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2027</TotalTime>
  <Words>728</Words>
  <Application>Microsoft Office PowerPoint</Application>
  <PresentationFormat>Widescreen</PresentationFormat>
  <Paragraphs>122</Paragraphs>
  <Slides>8</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4" baseType="lpstr">
      <vt:lpstr>Arial</vt:lpstr>
      <vt:lpstr>Calibri</vt:lpstr>
      <vt:lpstr>Calibri Light</vt:lpstr>
      <vt:lpstr>Times New Roman</vt:lpstr>
      <vt:lpstr>Office Theme</vt:lpstr>
      <vt:lpstr>Acrobat Document</vt:lpstr>
      <vt:lpstr>2023 Annual Report Meeting: 4/03/24</vt:lpstr>
      <vt:lpstr>From our CEO:</vt:lpstr>
      <vt:lpstr>Statement of Financial Condition</vt:lpstr>
      <vt:lpstr>Income Statement</vt:lpstr>
      <vt:lpstr>Annual Meeting Minutes  April 5, 2023</vt:lpstr>
      <vt:lpstr>Impact on the Credit Union and our Team</vt:lpstr>
      <vt:lpstr>Impact on Members in 2023</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Meeting-  2020 In Review</dc:title>
  <dc:creator>Brice Yocum</dc:creator>
  <cp:lastModifiedBy>Brice Yocum</cp:lastModifiedBy>
  <cp:revision>41</cp:revision>
  <dcterms:created xsi:type="dcterms:W3CDTF">2021-04-21T22:58:09Z</dcterms:created>
  <dcterms:modified xsi:type="dcterms:W3CDTF">2024-04-02T22:49:38Z</dcterms:modified>
</cp:coreProperties>
</file>